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256" r:id="rId2"/>
    <p:sldId id="446" r:id="rId3"/>
    <p:sldId id="447" r:id="rId4"/>
    <p:sldId id="449" r:id="rId5"/>
    <p:sldId id="448" r:id="rId6"/>
    <p:sldId id="395" r:id="rId7"/>
    <p:sldId id="396" r:id="rId8"/>
    <p:sldId id="484" r:id="rId9"/>
    <p:sldId id="485" r:id="rId10"/>
    <p:sldId id="397" r:id="rId11"/>
    <p:sldId id="490" r:id="rId12"/>
    <p:sldId id="398" r:id="rId13"/>
    <p:sldId id="489" r:id="rId14"/>
    <p:sldId id="486" r:id="rId15"/>
    <p:sldId id="399" r:id="rId16"/>
    <p:sldId id="400" r:id="rId17"/>
    <p:sldId id="487" r:id="rId18"/>
    <p:sldId id="491" r:id="rId19"/>
    <p:sldId id="401" r:id="rId20"/>
    <p:sldId id="488" r:id="rId21"/>
    <p:sldId id="402" r:id="rId22"/>
    <p:sldId id="478" r:id="rId23"/>
    <p:sldId id="403" r:id="rId24"/>
    <p:sldId id="483" r:id="rId25"/>
    <p:sldId id="482" r:id="rId26"/>
    <p:sldId id="404" r:id="rId27"/>
    <p:sldId id="481" r:id="rId28"/>
    <p:sldId id="405" r:id="rId29"/>
    <p:sldId id="406" r:id="rId30"/>
    <p:sldId id="480" r:id="rId31"/>
    <p:sldId id="479" r:id="rId32"/>
    <p:sldId id="407"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434" autoAdjust="0"/>
  </p:normalViewPr>
  <p:slideViewPr>
    <p:cSldViewPr>
      <p:cViewPr varScale="1">
        <p:scale>
          <a:sx n="74" d="100"/>
          <a:sy n="74" d="100"/>
        </p:scale>
        <p:origin x="2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721A5E-A7C4-4140-9849-A59B6DF959B4}" type="datetimeFigureOut">
              <a:rPr lang="tr-TR" smtClean="0"/>
              <a:t>1.5.2017</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405CA7-6623-49D8-8DF2-33BB8BC7E300}" type="slidenum">
              <a:rPr lang="tr-TR" smtClean="0"/>
              <a:t>‹#›</a:t>
            </a:fld>
            <a:endParaRPr lang="tr-TR"/>
          </a:p>
        </p:txBody>
      </p:sp>
    </p:spTree>
    <p:extLst>
      <p:ext uri="{BB962C8B-B14F-4D97-AF65-F5344CB8AC3E}">
        <p14:creationId xmlns:p14="http://schemas.microsoft.com/office/powerpoint/2010/main" val="3355262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977CD7-F86F-4247-8A80-58B685C4CF0B}" type="datetimeFigureOut">
              <a:rPr lang="tr-TR" smtClean="0"/>
              <a:t>1.5.2017</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9B0D60-50A0-418C-97B6-1D579C2872DC}" type="slidenum">
              <a:rPr lang="tr-TR" smtClean="0"/>
              <a:t>‹#›</a:t>
            </a:fld>
            <a:endParaRPr lang="tr-TR"/>
          </a:p>
        </p:txBody>
      </p:sp>
    </p:spTree>
    <p:extLst>
      <p:ext uri="{BB962C8B-B14F-4D97-AF65-F5344CB8AC3E}">
        <p14:creationId xmlns:p14="http://schemas.microsoft.com/office/powerpoint/2010/main" val="3177223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9B0D60-50A0-418C-97B6-1D579C2872DC}" type="slidenum">
              <a:rPr lang="tr-TR" smtClean="0"/>
              <a:t>1</a:t>
            </a:fld>
            <a:endParaRPr lang="tr-TR"/>
          </a:p>
        </p:txBody>
      </p:sp>
    </p:spTree>
    <p:extLst>
      <p:ext uri="{BB962C8B-B14F-4D97-AF65-F5344CB8AC3E}">
        <p14:creationId xmlns:p14="http://schemas.microsoft.com/office/powerpoint/2010/main" val="4066591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59B0D60-50A0-418C-97B6-1D579C2872DC}" type="slidenum">
              <a:rPr lang="tr-TR" smtClean="0"/>
              <a:t>29</a:t>
            </a:fld>
            <a:endParaRPr lang="tr-TR" dirty="0"/>
          </a:p>
        </p:txBody>
      </p:sp>
    </p:spTree>
    <p:extLst>
      <p:ext uri="{BB962C8B-B14F-4D97-AF65-F5344CB8AC3E}">
        <p14:creationId xmlns:p14="http://schemas.microsoft.com/office/powerpoint/2010/main" val="164711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59B0D60-50A0-418C-97B6-1D579C2872DC}" type="slidenum">
              <a:rPr lang="tr-TR" smtClean="0"/>
              <a:t>30</a:t>
            </a:fld>
            <a:endParaRPr lang="tr-TR" dirty="0"/>
          </a:p>
        </p:txBody>
      </p:sp>
    </p:spTree>
    <p:extLst>
      <p:ext uri="{BB962C8B-B14F-4D97-AF65-F5344CB8AC3E}">
        <p14:creationId xmlns:p14="http://schemas.microsoft.com/office/powerpoint/2010/main" val="2765454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59B0D60-50A0-418C-97B6-1D579C2872DC}" type="slidenum">
              <a:rPr lang="tr-TR" smtClean="0"/>
              <a:t>31</a:t>
            </a:fld>
            <a:endParaRPr lang="tr-TR" dirty="0"/>
          </a:p>
        </p:txBody>
      </p:sp>
    </p:spTree>
    <p:extLst>
      <p:ext uri="{BB962C8B-B14F-4D97-AF65-F5344CB8AC3E}">
        <p14:creationId xmlns:p14="http://schemas.microsoft.com/office/powerpoint/2010/main" val="3599111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59B0D60-50A0-418C-97B6-1D579C2872DC}" type="slidenum">
              <a:rPr lang="tr-TR" smtClean="0"/>
              <a:t>32</a:t>
            </a:fld>
            <a:endParaRPr lang="tr-TR" dirty="0"/>
          </a:p>
        </p:txBody>
      </p:sp>
    </p:spTree>
    <p:extLst>
      <p:ext uri="{BB962C8B-B14F-4D97-AF65-F5344CB8AC3E}">
        <p14:creationId xmlns:p14="http://schemas.microsoft.com/office/powerpoint/2010/main" val="2982034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9B0D60-50A0-418C-97B6-1D579C2872DC}" type="slidenum">
              <a:rPr lang="tr-TR" smtClean="0"/>
              <a:t>2</a:t>
            </a:fld>
            <a:endParaRPr lang="tr-TR"/>
          </a:p>
        </p:txBody>
      </p:sp>
    </p:spTree>
    <p:extLst>
      <p:ext uri="{BB962C8B-B14F-4D97-AF65-F5344CB8AC3E}">
        <p14:creationId xmlns:p14="http://schemas.microsoft.com/office/powerpoint/2010/main" val="2404347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9B0D60-50A0-418C-97B6-1D579C2872DC}" type="slidenum">
              <a:rPr lang="tr-TR" smtClean="0"/>
              <a:t>3</a:t>
            </a:fld>
            <a:endParaRPr lang="tr-TR"/>
          </a:p>
        </p:txBody>
      </p:sp>
    </p:spTree>
    <p:extLst>
      <p:ext uri="{BB962C8B-B14F-4D97-AF65-F5344CB8AC3E}">
        <p14:creationId xmlns:p14="http://schemas.microsoft.com/office/powerpoint/2010/main" val="2566557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9B0D60-50A0-418C-97B6-1D579C2872DC}" type="slidenum">
              <a:rPr lang="tr-TR" smtClean="0"/>
              <a:t>4</a:t>
            </a:fld>
            <a:endParaRPr lang="tr-TR"/>
          </a:p>
        </p:txBody>
      </p:sp>
    </p:spTree>
    <p:extLst>
      <p:ext uri="{BB962C8B-B14F-4D97-AF65-F5344CB8AC3E}">
        <p14:creationId xmlns:p14="http://schemas.microsoft.com/office/powerpoint/2010/main" val="271217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9B0D60-50A0-418C-97B6-1D579C2872DC}" type="slidenum">
              <a:rPr lang="tr-TR" smtClean="0"/>
              <a:t>5</a:t>
            </a:fld>
            <a:endParaRPr lang="tr-TR"/>
          </a:p>
        </p:txBody>
      </p:sp>
    </p:spTree>
    <p:extLst>
      <p:ext uri="{BB962C8B-B14F-4D97-AF65-F5344CB8AC3E}">
        <p14:creationId xmlns:p14="http://schemas.microsoft.com/office/powerpoint/2010/main" val="2496461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59B0D60-50A0-418C-97B6-1D579C2872DC}" type="slidenum">
              <a:rPr lang="tr-TR" smtClean="0"/>
              <a:t>25</a:t>
            </a:fld>
            <a:endParaRPr lang="tr-TR" dirty="0"/>
          </a:p>
        </p:txBody>
      </p:sp>
    </p:spTree>
    <p:extLst>
      <p:ext uri="{BB962C8B-B14F-4D97-AF65-F5344CB8AC3E}">
        <p14:creationId xmlns:p14="http://schemas.microsoft.com/office/powerpoint/2010/main" val="1592277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59B0D60-50A0-418C-97B6-1D579C2872DC}" type="slidenum">
              <a:rPr lang="tr-TR" smtClean="0"/>
              <a:t>26</a:t>
            </a:fld>
            <a:endParaRPr lang="tr-TR" dirty="0"/>
          </a:p>
        </p:txBody>
      </p:sp>
    </p:spTree>
    <p:extLst>
      <p:ext uri="{BB962C8B-B14F-4D97-AF65-F5344CB8AC3E}">
        <p14:creationId xmlns:p14="http://schemas.microsoft.com/office/powerpoint/2010/main" val="4171876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59B0D60-50A0-418C-97B6-1D579C2872DC}" type="slidenum">
              <a:rPr lang="tr-TR" smtClean="0"/>
              <a:t>27</a:t>
            </a:fld>
            <a:endParaRPr lang="tr-TR" dirty="0"/>
          </a:p>
        </p:txBody>
      </p:sp>
    </p:spTree>
    <p:extLst>
      <p:ext uri="{BB962C8B-B14F-4D97-AF65-F5344CB8AC3E}">
        <p14:creationId xmlns:p14="http://schemas.microsoft.com/office/powerpoint/2010/main" val="1124772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59B0D60-50A0-418C-97B6-1D579C2872DC}" type="slidenum">
              <a:rPr lang="tr-TR" smtClean="0"/>
              <a:t>28</a:t>
            </a:fld>
            <a:endParaRPr lang="tr-TR" dirty="0"/>
          </a:p>
        </p:txBody>
      </p:sp>
    </p:spTree>
    <p:extLst>
      <p:ext uri="{BB962C8B-B14F-4D97-AF65-F5344CB8AC3E}">
        <p14:creationId xmlns:p14="http://schemas.microsoft.com/office/powerpoint/2010/main" val="2953271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29EF568C-31FB-4008-BE3D-989B2650F6CF}" type="datetime1">
              <a:rPr lang="tr-TR" smtClean="0"/>
              <a:t>1.5.2017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4356ACB-CF75-4BAE-B44C-B4D4622293BD}" type="datetime1">
              <a:rPr lang="tr-TR" smtClean="0"/>
              <a:t>1.5.2017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571FD75-C687-4B4E-867D-3DE50C492927}" type="datetime1">
              <a:rPr lang="tr-TR" smtClean="0"/>
              <a:t>1.5.2017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ED0947F-EB25-4493-B572-E6DA97FA6228}" type="datetime1">
              <a:rPr lang="tr-TR" smtClean="0"/>
              <a:t>1.5.2017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3E5186B4-3140-4434-9E34-C483E1F5EA0B}" type="datetime1">
              <a:rPr lang="tr-TR" smtClean="0"/>
              <a:t>1.5.2017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1888652-458D-45E3-A1E7-FF91708646F7}" type="datetime1">
              <a:rPr lang="tr-TR" smtClean="0"/>
              <a:t>1.5.2017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9A555D0-85CE-431F-BC01-AB23DCFD9D03}" type="datetime1">
              <a:rPr lang="tr-TR" smtClean="0"/>
              <a:t>1.5.2017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9B16F22F-C24E-4E40-AF16-81DA269CE451}" type="datetime1">
              <a:rPr lang="tr-TR" smtClean="0"/>
              <a:t>1.5.2017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E81303B7-E12A-4D3E-9C16-AEBE460081EF}" type="datetime1">
              <a:rPr lang="tr-TR" smtClean="0"/>
              <a:t>1.5.2017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41FEC60-0C8A-41A6-B5E6-17F3EC728A98}" type="datetime1">
              <a:rPr lang="tr-TR" smtClean="0"/>
              <a:t>1.5.2017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0799E643-654B-4439-83E9-9759CE690E48}" type="datetime1">
              <a:rPr lang="tr-TR" smtClean="0"/>
              <a:t>1.5.2017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0E930C-D7FD-467D-8309-A036B6E322E1}" type="datetime1">
              <a:rPr lang="tr-TR" smtClean="0"/>
              <a:t>1.5.2017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tr.wikipedia.org/w/index.php?title=M%C3%96_425&amp;action=edit&amp;redlink=1" TargetMode="External"/><Relationship Id="rId2" Type="http://schemas.openxmlformats.org/officeDocument/2006/relationships/hyperlink" Target="http://tr.wikipedia.org/w/index.php?title=M%C3%96_484&amp;action=edit&amp;redlink=1"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043608" y="4797152"/>
            <a:ext cx="7488832" cy="1200329"/>
          </a:xfrm>
          <a:prstGeom prst="rect">
            <a:avLst/>
          </a:prstGeom>
        </p:spPr>
        <p:txBody>
          <a:bodyPr wrap="square">
            <a:spAutoFit/>
          </a:bodyPr>
          <a:lstStyle/>
          <a:p>
            <a:r>
              <a:rPr lang="tr-TR" sz="3600" b="1" dirty="0">
                <a:solidFill>
                  <a:srgbClr val="FF0000"/>
                </a:solidFill>
              </a:rPr>
              <a:t>2 - İŞ SAĞLIĞI VE GÜVENLİĞİNİN KAVRAM VE KURAMLARININ GELİŞİMİ</a:t>
            </a:r>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1340768"/>
            <a:ext cx="5040560" cy="279580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1196752"/>
            <a:ext cx="5904656" cy="4968552"/>
          </a:xfrm>
          <a:ln w="25400">
            <a:solidFill>
              <a:schemeClr val="accent1"/>
            </a:solidFill>
          </a:ln>
        </p:spPr>
        <p:txBody>
          <a:bodyPr vert="horz" lIns="91440" tIns="45720" rIns="91440" bIns="45720" rtlCol="0">
            <a:noAutofit/>
          </a:bodyPr>
          <a:lstStyle/>
          <a:p>
            <a:pPr lvl="0" algn="just"/>
            <a:r>
              <a:rPr lang="tr-TR" sz="2000" dirty="0" smtClean="0"/>
              <a:t>Alman hekim </a:t>
            </a:r>
            <a:r>
              <a:rPr lang="tr-TR" sz="2000" b="1" dirty="0" err="1" smtClean="0"/>
              <a:t>Paracelcus</a:t>
            </a:r>
            <a:r>
              <a:rPr lang="tr-TR" sz="2000" b="1" dirty="0" smtClean="0"/>
              <a:t> </a:t>
            </a:r>
            <a:r>
              <a:rPr lang="tr-TR" sz="2000" dirty="0" smtClean="0"/>
              <a:t>(1493-1541), </a:t>
            </a:r>
            <a:r>
              <a:rPr lang="tr-TR" sz="2000" dirty="0" err="1" smtClean="0"/>
              <a:t>Tirol</a:t>
            </a:r>
            <a:r>
              <a:rPr lang="tr-TR" sz="2000" dirty="0" smtClean="0"/>
              <a:t> maden işletmelerinde işyeri hekimi olarak çalışırken Dünya’da ilk iş hekimliği kitabı olan </a:t>
            </a:r>
            <a:r>
              <a:rPr lang="tr-TR" sz="2000" b="1" dirty="0" smtClean="0"/>
              <a:t>“De </a:t>
            </a:r>
            <a:r>
              <a:rPr lang="tr-TR" sz="2000" b="1" dirty="0" err="1" smtClean="0"/>
              <a:t>Morbis</a:t>
            </a:r>
            <a:r>
              <a:rPr lang="tr-TR" sz="2000" b="1" dirty="0" smtClean="0"/>
              <a:t> </a:t>
            </a:r>
            <a:r>
              <a:rPr lang="tr-TR" sz="2000" b="1" dirty="0" err="1" smtClean="0"/>
              <a:t>Metallicis</a:t>
            </a:r>
            <a:r>
              <a:rPr lang="tr-TR" sz="2000" dirty="0" smtClean="0"/>
              <a:t>” adlı eserini yazmıştır. Kitapta maden işletmelerinin çeşitli bölümlerinde çalışan işçilerdeki bulguları derlemiştir. Kitabında </a:t>
            </a:r>
            <a:r>
              <a:rPr lang="tr-TR" sz="2000" dirty="0" err="1" smtClean="0"/>
              <a:t>pnömokonyoz</a:t>
            </a:r>
            <a:r>
              <a:rPr lang="tr-TR" sz="2000" dirty="0" smtClean="0"/>
              <a:t>, zehirler, doz ve organizma ilişkisi gibi konularda, bir kısmı halen geçerliliğini koruyan teoriler geliştirmiştir.</a:t>
            </a:r>
          </a:p>
          <a:p>
            <a:pPr lvl="0" algn="just"/>
            <a:endParaRPr lang="tr-TR" sz="2000" dirty="0" smtClean="0"/>
          </a:p>
          <a:p>
            <a:pPr lvl="0" algn="just"/>
            <a:r>
              <a:rPr lang="tr-TR" sz="2000" b="1" dirty="0" err="1" smtClean="0"/>
              <a:t>Acricola</a:t>
            </a:r>
            <a:r>
              <a:rPr lang="tr-TR" sz="2000" b="1" dirty="0" smtClean="0"/>
              <a:t> </a:t>
            </a:r>
            <a:r>
              <a:rPr lang="tr-TR" sz="2000" dirty="0" smtClean="0"/>
              <a:t>(1494-1555) ise, zehirler, etkileri, korunma önlemleri ve iş kazaları konusu üzerinde çalışmış; madenlerde çalışan işçileri gözlemleyerek derlediği bilgileri </a:t>
            </a:r>
            <a:r>
              <a:rPr lang="tr-TR" sz="2000" b="1" dirty="0" smtClean="0"/>
              <a:t>“De Re </a:t>
            </a:r>
            <a:r>
              <a:rPr lang="tr-TR" sz="2000" b="1" dirty="0" err="1" smtClean="0"/>
              <a:t>Metallica</a:t>
            </a:r>
            <a:r>
              <a:rPr lang="tr-TR" sz="2000" b="1" dirty="0" smtClean="0"/>
              <a:t>” </a:t>
            </a:r>
            <a:r>
              <a:rPr lang="tr-TR" sz="2000" dirty="0" smtClean="0"/>
              <a:t>adlı eserinde toplamıştır.</a:t>
            </a:r>
            <a:endParaRPr lang="tr-TR" sz="2000" dirty="0"/>
          </a:p>
        </p:txBody>
      </p:sp>
      <p:sp>
        <p:nvSpPr>
          <p:cNvPr id="5" name="1 Başlık"/>
          <p:cNvSpPr>
            <a:spLocks noGrp="1"/>
          </p:cNvSpPr>
          <p:nvPr>
            <p:ph type="title"/>
          </p:nvPr>
        </p:nvSpPr>
        <p:spPr>
          <a:xfrm>
            <a:off x="457200" y="116632"/>
            <a:ext cx="8291264" cy="778098"/>
          </a:xfrm>
        </p:spPr>
        <p:txBody>
          <a:bodyPr>
            <a:normAutofit/>
          </a:bodyPr>
          <a:lstStyle/>
          <a:p>
            <a:r>
              <a:rPr lang="tr-TR" sz="3400" b="1" dirty="0" smtClean="0"/>
              <a:t>PARACELCUS, ACRICOLA</a:t>
            </a:r>
            <a:endParaRPr lang="tr-TR" sz="3400" b="1"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1196752"/>
            <a:ext cx="2376264" cy="3365427"/>
          </a:xfrm>
          <a:prstGeom prst="rect">
            <a:avLst/>
          </a:prstGeom>
        </p:spPr>
      </p:pic>
      <p:sp>
        <p:nvSpPr>
          <p:cNvPr id="2" name="Slayt Numarası Yer Tutucusu 1"/>
          <p:cNvSpPr>
            <a:spLocks noGrp="1"/>
          </p:cNvSpPr>
          <p:nvPr>
            <p:ph type="sldNum" sz="quarter" idx="12"/>
          </p:nvPr>
        </p:nvSpPr>
        <p:spPr/>
        <p:txBody>
          <a:bodyPr/>
          <a:lstStyle/>
          <a:p>
            <a:fld id="{B1DEFA8C-F947-479F-BE07-76B6B3F80BF1}" type="slidenum">
              <a:rPr lang="tr-TR" smtClean="0"/>
              <a:pPr/>
              <a:t>10</a:t>
            </a:fld>
            <a:endParaRPr lang="tr-TR"/>
          </a:p>
        </p:txBody>
      </p:sp>
    </p:spTree>
    <p:extLst>
      <p:ext uri="{BB962C8B-B14F-4D97-AF65-F5344CB8AC3E}">
        <p14:creationId xmlns:p14="http://schemas.microsoft.com/office/powerpoint/2010/main" val="510822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81746" y="1421740"/>
            <a:ext cx="5710494" cy="4614361"/>
          </a:xfrm>
          <a:ln w="25400">
            <a:solidFill>
              <a:schemeClr val="accent1"/>
            </a:solidFill>
          </a:ln>
        </p:spPr>
        <p:txBody>
          <a:bodyPr vert="horz" lIns="91440" tIns="45720" rIns="91440" bIns="45720" rtlCol="0">
            <a:noAutofit/>
          </a:bodyPr>
          <a:lstStyle/>
          <a:p>
            <a:pPr lvl="0" algn="just"/>
            <a:r>
              <a:rPr lang="tr-TR" sz="2000" dirty="0" err="1"/>
              <a:t>İSG’nin</a:t>
            </a:r>
            <a:r>
              <a:rPr lang="tr-TR" sz="2000" dirty="0"/>
              <a:t> başlangıcı; kaynaklara göre M.Ö. 370 yıllarındaki </a:t>
            </a:r>
            <a:r>
              <a:rPr lang="tr-TR" sz="2000" b="1" dirty="0"/>
              <a:t>Hipokrat</a:t>
            </a:r>
            <a:r>
              <a:rPr lang="tr-TR" sz="2000" dirty="0"/>
              <a:t>’ın kurşunun zararlı etkilerini ortaya koyduğu çalışmasına dayandırılabileceği gibi, daha yaygın kabul gören diğer bir yaklaşım olan 16. ve 17. yüzyıllarda (1633 – 1714) İtalyan </a:t>
            </a:r>
            <a:r>
              <a:rPr lang="tr-TR" sz="2000" b="1" dirty="0" err="1"/>
              <a:t>Bernardino</a:t>
            </a:r>
            <a:r>
              <a:rPr lang="tr-TR" sz="2000" b="1" dirty="0"/>
              <a:t> </a:t>
            </a:r>
            <a:r>
              <a:rPr lang="tr-TR" sz="2000" b="1" dirty="0" err="1"/>
              <a:t>Ramazzini</a:t>
            </a:r>
            <a:r>
              <a:rPr lang="tr-TR" sz="2000" dirty="0" err="1"/>
              <a:t>’nin</a:t>
            </a:r>
            <a:r>
              <a:rPr lang="tr-TR" sz="2000" dirty="0"/>
              <a:t> iş sağlığına ilişkin bilimsel çalışmaları da sayılabilir</a:t>
            </a:r>
            <a:r>
              <a:rPr lang="tr-TR" sz="2000" dirty="0" smtClean="0"/>
              <a:t>.</a:t>
            </a:r>
          </a:p>
          <a:p>
            <a:pPr lvl="0" algn="just"/>
            <a:r>
              <a:rPr lang="tr-TR" sz="2000" dirty="0"/>
              <a:t>İSG konusunun bilimsel esaslara dayanılarak ele alınması, İtalya’da 17.yüzyılda </a:t>
            </a:r>
            <a:r>
              <a:rPr lang="tr-TR" sz="2000" dirty="0" err="1"/>
              <a:t>Bernardino</a:t>
            </a:r>
            <a:r>
              <a:rPr lang="tr-TR" sz="2000" dirty="0"/>
              <a:t> </a:t>
            </a:r>
            <a:r>
              <a:rPr lang="tr-TR" sz="2000" dirty="0" err="1"/>
              <a:t>Ramazzini</a:t>
            </a:r>
            <a:r>
              <a:rPr lang="tr-TR" sz="2000" dirty="0"/>
              <a:t> tarafından gerçekleştirilmiştir. </a:t>
            </a:r>
            <a:r>
              <a:rPr lang="tr-TR" sz="2000" dirty="0" err="1"/>
              <a:t>Bernardino</a:t>
            </a:r>
            <a:r>
              <a:rPr lang="tr-TR" sz="2000" dirty="0"/>
              <a:t> </a:t>
            </a:r>
            <a:r>
              <a:rPr lang="tr-TR" sz="2000" dirty="0" err="1"/>
              <a:t>Ramazzini</a:t>
            </a:r>
            <a:r>
              <a:rPr lang="tr-TR" sz="2000" dirty="0"/>
              <a:t>, kendi tecrübe ve bulgularına dayanarak bir de meslek hastalıkları kitabı yazmış ve işçi sağlığının kurucusu olarak tarihe geçmiştir. </a:t>
            </a:r>
          </a:p>
        </p:txBody>
      </p:sp>
      <p:sp>
        <p:nvSpPr>
          <p:cNvPr id="5" name="1 Başlık"/>
          <p:cNvSpPr>
            <a:spLocks noGrp="1"/>
          </p:cNvSpPr>
          <p:nvPr>
            <p:ph type="title"/>
          </p:nvPr>
        </p:nvSpPr>
        <p:spPr>
          <a:xfrm>
            <a:off x="457200" y="116632"/>
            <a:ext cx="8332440" cy="648072"/>
          </a:xfrm>
        </p:spPr>
        <p:txBody>
          <a:bodyPr>
            <a:normAutofit/>
          </a:bodyPr>
          <a:lstStyle/>
          <a:p>
            <a:r>
              <a:rPr lang="tr-TR" sz="3400" b="1" dirty="0" smtClean="0"/>
              <a:t>BERNARDINO RAMAZZINI</a:t>
            </a:r>
            <a:endParaRPr lang="tr-TR" sz="3400" b="1"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4452" y="2132856"/>
            <a:ext cx="1924050" cy="2371725"/>
          </a:xfrm>
          <a:prstGeom prst="rect">
            <a:avLst/>
          </a:prstGeom>
        </p:spPr>
      </p:pic>
      <p:sp>
        <p:nvSpPr>
          <p:cNvPr id="2" name="Slayt Numarası Yer Tutucusu 1"/>
          <p:cNvSpPr>
            <a:spLocks noGrp="1"/>
          </p:cNvSpPr>
          <p:nvPr>
            <p:ph type="sldNum" sz="quarter" idx="12"/>
          </p:nvPr>
        </p:nvSpPr>
        <p:spPr/>
        <p:txBody>
          <a:bodyPr/>
          <a:lstStyle/>
          <a:p>
            <a:fld id="{B1DEFA8C-F947-479F-BE07-76B6B3F80BF1}" type="slidenum">
              <a:rPr lang="tr-TR" smtClean="0"/>
              <a:pPr/>
              <a:t>11</a:t>
            </a:fld>
            <a:endParaRPr lang="tr-TR"/>
          </a:p>
        </p:txBody>
      </p:sp>
    </p:spTree>
    <p:extLst>
      <p:ext uri="{BB962C8B-B14F-4D97-AF65-F5344CB8AC3E}">
        <p14:creationId xmlns:p14="http://schemas.microsoft.com/office/powerpoint/2010/main" val="2328129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4360" y="1052736"/>
            <a:ext cx="5945832" cy="5400600"/>
          </a:xfrm>
          <a:ln w="25400">
            <a:solidFill>
              <a:schemeClr val="accent1"/>
            </a:solidFill>
          </a:ln>
        </p:spPr>
        <p:txBody>
          <a:bodyPr vert="horz" lIns="91440" tIns="45720" rIns="91440" bIns="45720" rtlCol="0">
            <a:noAutofit/>
          </a:bodyPr>
          <a:lstStyle/>
          <a:p>
            <a:pPr algn="just"/>
            <a:r>
              <a:rPr lang="tr-TR" sz="2000" dirty="0" smtClean="0"/>
              <a:t>Uzun </a:t>
            </a:r>
            <a:r>
              <a:rPr lang="tr-TR" sz="2000" dirty="0"/>
              <a:t>incelemeler sonucu 1713 yılında yayınladığı </a:t>
            </a:r>
            <a:r>
              <a:rPr lang="tr-TR" sz="2000" b="1" dirty="0"/>
              <a:t>“De </a:t>
            </a:r>
            <a:r>
              <a:rPr lang="tr-TR" sz="2000" b="1" dirty="0" err="1"/>
              <a:t>Morbis</a:t>
            </a:r>
            <a:r>
              <a:rPr lang="tr-TR" sz="2000" b="1" dirty="0"/>
              <a:t> </a:t>
            </a:r>
            <a:r>
              <a:rPr lang="tr-TR" sz="2000" b="1" dirty="0" err="1"/>
              <a:t>Artificum</a:t>
            </a:r>
            <a:r>
              <a:rPr lang="tr-TR" sz="2000" b="1" dirty="0"/>
              <a:t> </a:t>
            </a:r>
            <a:r>
              <a:rPr lang="tr-TR" sz="2000" b="1" dirty="0" err="1"/>
              <a:t>Diatriba</a:t>
            </a:r>
            <a:r>
              <a:rPr lang="tr-TR" sz="2000" b="1" dirty="0"/>
              <a:t>” </a:t>
            </a:r>
            <a:r>
              <a:rPr lang="tr-TR" sz="2000" dirty="0" smtClean="0"/>
              <a:t>isimli kitabında </a:t>
            </a:r>
            <a:r>
              <a:rPr lang="tr-TR" sz="2000" dirty="0"/>
              <a:t>özellikle iş kazalarını önlemek için, iş yerlerinde koruyucu güvenlik önlemlerinin alınmasını önermiştir. </a:t>
            </a:r>
            <a:r>
              <a:rPr lang="tr-TR" sz="2000" dirty="0" err="1"/>
              <a:t>Ramazzini</a:t>
            </a:r>
            <a:r>
              <a:rPr lang="tr-TR" sz="2000" dirty="0"/>
              <a:t>, lağım çukurunu (</a:t>
            </a:r>
            <a:r>
              <a:rPr lang="tr-TR" sz="2000" dirty="0" err="1"/>
              <a:t>foseptik</a:t>
            </a:r>
            <a:r>
              <a:rPr lang="tr-TR" sz="2000" dirty="0"/>
              <a:t>) boşaltan bir işçinin çalışmasını anlatmıştır. İşçinin bu işi yaparken çok hızlı çalıştığını gözlediğinde neden bu kadar hızlı çalıştığını sormuş, biraz daha yavaş çalışmasını önermiştir. Ancak işçi, bu işi yaparken gözlerinin sulandığını ve çok acıdığını söyleyerek, bir an önce işi bitirip evine gideceğini ve karanlık bir odada gözlerini kapayıp yatarak dinleneceğini ifade etmiştir. Daha sonra </a:t>
            </a:r>
            <a:r>
              <a:rPr lang="tr-TR" sz="2000" dirty="0" err="1"/>
              <a:t>Ramazzini</a:t>
            </a:r>
            <a:r>
              <a:rPr lang="tr-TR" sz="2000" dirty="0"/>
              <a:t> o kentte çok sayıda kör insana rastladığını, yaptığı görüşmede de bu kişilerin </a:t>
            </a:r>
            <a:r>
              <a:rPr lang="tr-TR" sz="2000" dirty="0" err="1"/>
              <a:t>foseptik</a:t>
            </a:r>
            <a:r>
              <a:rPr lang="tr-TR" sz="2000" dirty="0"/>
              <a:t> temizleme işi yaptıklarını öğrendiğini belirtmiştir</a:t>
            </a:r>
            <a:r>
              <a:rPr lang="tr-TR" sz="2000" dirty="0" smtClean="0"/>
              <a:t>.</a:t>
            </a:r>
            <a:endParaRPr lang="tr-TR" sz="2000" dirty="0"/>
          </a:p>
        </p:txBody>
      </p:sp>
      <p:sp>
        <p:nvSpPr>
          <p:cNvPr id="5" name="1 Başlık"/>
          <p:cNvSpPr>
            <a:spLocks noGrp="1"/>
          </p:cNvSpPr>
          <p:nvPr>
            <p:ph type="title"/>
          </p:nvPr>
        </p:nvSpPr>
        <p:spPr>
          <a:xfrm>
            <a:off x="457200" y="116632"/>
            <a:ext cx="8332440" cy="648072"/>
          </a:xfrm>
        </p:spPr>
        <p:txBody>
          <a:bodyPr>
            <a:normAutofit/>
          </a:bodyPr>
          <a:lstStyle/>
          <a:p>
            <a:r>
              <a:rPr lang="tr-TR" sz="3400" b="1" dirty="0" smtClean="0"/>
              <a:t>BERNARDINO RAMAZZINI</a:t>
            </a:r>
            <a:endParaRPr lang="tr-TR" sz="3400" b="1"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4452" y="2132856"/>
            <a:ext cx="1924050" cy="2371725"/>
          </a:xfrm>
          <a:prstGeom prst="rect">
            <a:avLst/>
          </a:prstGeom>
        </p:spPr>
      </p:pic>
      <p:sp>
        <p:nvSpPr>
          <p:cNvPr id="2" name="Slayt Numarası Yer Tutucusu 1"/>
          <p:cNvSpPr>
            <a:spLocks noGrp="1"/>
          </p:cNvSpPr>
          <p:nvPr>
            <p:ph type="sldNum" sz="quarter" idx="12"/>
          </p:nvPr>
        </p:nvSpPr>
        <p:spPr/>
        <p:txBody>
          <a:bodyPr/>
          <a:lstStyle/>
          <a:p>
            <a:fld id="{B1DEFA8C-F947-479F-BE07-76B6B3F80BF1}" type="slidenum">
              <a:rPr lang="tr-TR" smtClean="0"/>
              <a:pPr/>
              <a:t>12</a:t>
            </a:fld>
            <a:endParaRPr lang="tr-TR"/>
          </a:p>
        </p:txBody>
      </p:sp>
    </p:spTree>
    <p:extLst>
      <p:ext uri="{BB962C8B-B14F-4D97-AF65-F5344CB8AC3E}">
        <p14:creationId xmlns:p14="http://schemas.microsoft.com/office/powerpoint/2010/main" val="1287902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96752"/>
            <a:ext cx="5369768" cy="5202852"/>
          </a:xfrm>
          <a:ln w="25400">
            <a:solidFill>
              <a:schemeClr val="accent1"/>
            </a:solidFill>
          </a:ln>
        </p:spPr>
        <p:txBody>
          <a:bodyPr vert="horz" lIns="91440" tIns="45720" rIns="91440" bIns="45720" rtlCol="0">
            <a:noAutofit/>
          </a:bodyPr>
          <a:lstStyle/>
          <a:p>
            <a:pPr marL="0" lvl="0" indent="0" algn="just">
              <a:buNone/>
            </a:pPr>
            <a:endParaRPr lang="tr-TR" sz="2000" dirty="0"/>
          </a:p>
          <a:p>
            <a:pPr algn="just"/>
            <a:r>
              <a:rPr lang="tr-TR" sz="2000" dirty="0"/>
              <a:t>Günümüzde hastalardan öykü alınırken kişinin mesleğinin sorulması, </a:t>
            </a:r>
            <a:r>
              <a:rPr lang="tr-TR" sz="2000" dirty="0" err="1"/>
              <a:t>Ramazzini’nin</a:t>
            </a:r>
            <a:r>
              <a:rPr lang="tr-TR" sz="2000" dirty="0"/>
              <a:t> öğüdüne dayalıdır. Hatta </a:t>
            </a:r>
            <a:r>
              <a:rPr lang="tr-TR" sz="2000" dirty="0" err="1"/>
              <a:t>Ramazzini</a:t>
            </a:r>
            <a:r>
              <a:rPr lang="tr-TR" sz="2000" dirty="0"/>
              <a:t>, hastalığın, kişinin işi ile ilişkili olabileceği düşünüldüğünde</a:t>
            </a:r>
            <a:r>
              <a:rPr lang="tr-TR" sz="2000" b="1" dirty="0"/>
              <a:t> “ayrıntılı meslek öyküsü”</a:t>
            </a:r>
            <a:r>
              <a:rPr lang="tr-TR" sz="2000" dirty="0"/>
              <a:t> alınmasını da </a:t>
            </a:r>
            <a:r>
              <a:rPr lang="tr-TR" sz="2000" dirty="0" smtClean="0"/>
              <a:t>önermektedir</a:t>
            </a:r>
          </a:p>
          <a:p>
            <a:pPr algn="just"/>
            <a:endParaRPr lang="tr-TR" sz="2000" dirty="0" smtClean="0"/>
          </a:p>
          <a:p>
            <a:pPr marL="355600" marR="191770" lvl="0">
              <a:spcBef>
                <a:spcPts val="385"/>
              </a:spcBef>
              <a:buFontTx/>
              <a:buChar char="•"/>
              <a:tabLst>
                <a:tab pos="354965" algn="l"/>
                <a:tab pos="355600" algn="l"/>
              </a:tabLst>
            </a:pPr>
            <a:r>
              <a:rPr lang="tr-TR" sz="1600" spc="-40" dirty="0" err="1">
                <a:solidFill>
                  <a:prstClr val="black"/>
                </a:solidFill>
                <a:latin typeface="Arial"/>
                <a:cs typeface="Arial"/>
              </a:rPr>
              <a:t>Ramazzini</a:t>
            </a:r>
            <a:r>
              <a:rPr lang="tr-TR" sz="1600" spc="-40" dirty="0">
                <a:solidFill>
                  <a:prstClr val="black"/>
                </a:solidFill>
                <a:latin typeface="Arial"/>
                <a:cs typeface="Arial"/>
              </a:rPr>
              <a:t>, </a:t>
            </a:r>
            <a:r>
              <a:rPr lang="tr-TR" sz="1600" b="1" spc="-40" dirty="0">
                <a:solidFill>
                  <a:prstClr val="black"/>
                </a:solidFill>
                <a:latin typeface="Arial"/>
                <a:cs typeface="Arial"/>
              </a:rPr>
              <a:t>Ergonomi ilkelerini de ilk toparlayan kişidir.</a:t>
            </a:r>
            <a:endParaRPr lang="tr-TR" sz="1600" b="1" dirty="0">
              <a:solidFill>
                <a:prstClr val="black"/>
              </a:solidFill>
              <a:latin typeface="Arial"/>
              <a:cs typeface="Arial"/>
            </a:endParaRPr>
          </a:p>
          <a:p>
            <a:pPr algn="just"/>
            <a:endParaRPr lang="tr-TR" sz="2000" dirty="0"/>
          </a:p>
        </p:txBody>
      </p:sp>
      <p:sp>
        <p:nvSpPr>
          <p:cNvPr id="5" name="1 Başlık"/>
          <p:cNvSpPr>
            <a:spLocks noGrp="1"/>
          </p:cNvSpPr>
          <p:nvPr>
            <p:ph type="title"/>
          </p:nvPr>
        </p:nvSpPr>
        <p:spPr>
          <a:xfrm>
            <a:off x="457200" y="116632"/>
            <a:ext cx="8332440" cy="648072"/>
          </a:xfrm>
        </p:spPr>
        <p:txBody>
          <a:bodyPr>
            <a:normAutofit/>
          </a:bodyPr>
          <a:lstStyle/>
          <a:p>
            <a:r>
              <a:rPr lang="tr-TR" sz="3400" b="1" dirty="0" smtClean="0"/>
              <a:t>BERNARDINO RAMAZZINI</a:t>
            </a:r>
            <a:endParaRPr lang="tr-TR" sz="3400" b="1"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1916832"/>
            <a:ext cx="1924050" cy="2371725"/>
          </a:xfrm>
          <a:prstGeom prst="rect">
            <a:avLst/>
          </a:prstGeom>
        </p:spPr>
      </p:pic>
      <p:sp>
        <p:nvSpPr>
          <p:cNvPr id="2" name="Slayt Numarası Yer Tutucusu 1"/>
          <p:cNvSpPr>
            <a:spLocks noGrp="1"/>
          </p:cNvSpPr>
          <p:nvPr>
            <p:ph type="sldNum" sz="quarter" idx="12"/>
          </p:nvPr>
        </p:nvSpPr>
        <p:spPr/>
        <p:txBody>
          <a:bodyPr/>
          <a:lstStyle/>
          <a:p>
            <a:fld id="{B1DEFA8C-F947-479F-BE07-76B6B3F80BF1}" type="slidenum">
              <a:rPr lang="tr-TR" smtClean="0"/>
              <a:pPr/>
              <a:t>13</a:t>
            </a:fld>
            <a:endParaRPr lang="tr-TR"/>
          </a:p>
        </p:txBody>
      </p:sp>
    </p:spTree>
    <p:extLst>
      <p:ext uri="{BB962C8B-B14F-4D97-AF65-F5344CB8AC3E}">
        <p14:creationId xmlns:p14="http://schemas.microsoft.com/office/powerpoint/2010/main" val="3812783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9774" y="188640"/>
            <a:ext cx="8507288" cy="490066"/>
          </a:xfrm>
        </p:spPr>
        <p:txBody>
          <a:bodyPr>
            <a:noAutofit/>
          </a:bodyPr>
          <a:lstStyle/>
          <a:p>
            <a:r>
              <a:rPr lang="tr-TR" sz="3400" b="1" dirty="0" smtClean="0"/>
              <a:t>SANAYİ DEVRİMİ</a:t>
            </a:r>
            <a:endParaRPr lang="tr-TR" sz="3400" b="1" dirty="0"/>
          </a:p>
        </p:txBody>
      </p:sp>
      <p:sp>
        <p:nvSpPr>
          <p:cNvPr id="3" name="2 İçerik Yer Tutucusu"/>
          <p:cNvSpPr>
            <a:spLocks noGrp="1"/>
          </p:cNvSpPr>
          <p:nvPr>
            <p:ph idx="1"/>
          </p:nvPr>
        </p:nvSpPr>
        <p:spPr>
          <a:xfrm>
            <a:off x="354360" y="980728"/>
            <a:ext cx="4793704" cy="5400600"/>
          </a:xfrm>
          <a:ln w="25400">
            <a:solidFill>
              <a:schemeClr val="accent1"/>
            </a:solidFill>
          </a:ln>
        </p:spPr>
        <p:txBody>
          <a:bodyPr vert="horz" lIns="91440" tIns="45720" rIns="91440" bIns="45720" rtlCol="0">
            <a:noAutofit/>
          </a:bodyPr>
          <a:lstStyle/>
          <a:p>
            <a:pPr marL="0" lvl="0" indent="0" algn="just">
              <a:buNone/>
            </a:pPr>
            <a:r>
              <a:rPr lang="tr-TR" sz="2000" dirty="0" err="1" smtClean="0"/>
              <a:t>Onaltıncı</a:t>
            </a:r>
            <a:r>
              <a:rPr lang="tr-TR" sz="2000" dirty="0" smtClean="0"/>
              <a:t> </a:t>
            </a:r>
            <a:r>
              <a:rPr lang="tr-TR" sz="2000" dirty="0"/>
              <a:t>yüzyılın sonlarında bir grup mülteci, Belçika’nın Antwerp kentinden İngiltere’ye göç ederek pamuklu dokuma üretimini bu ülkeye taşıdılar. Uzunca bir zaman ev üretimi şeklinde yapılan dokumacılık işleri, buharın keşfinden sonraki dönemde yeni oluşan fabrikalarda yapılmaya başlandı. </a:t>
            </a:r>
            <a:r>
              <a:rPr lang="tr-TR" sz="2000" dirty="0" err="1"/>
              <a:t>Onsekizinci</a:t>
            </a:r>
            <a:r>
              <a:rPr lang="tr-TR" sz="2000" dirty="0"/>
              <a:t> yüzyılın ikinci yarısında buharın keşfi ile birlikte çalışma hayatında önemli gelişmeler ve değişiklikler meydana gelmiştir. Çalışma hayatında gözlenen bu değişikliklerin sosyal ve ekonomik açıdan da çok önemli yansımaları olmuştur. Buharın keşfi ile başlayan ve toplumların her kesiminde sosyal, ekonomik ve sağlıkla ilgili alanlarda yaşanan gelişme ve değişikliklerin tümü </a:t>
            </a:r>
            <a:r>
              <a:rPr lang="tr-TR" sz="2000" b="1" dirty="0"/>
              <a:t>“sanayi devrimi” </a:t>
            </a:r>
            <a:r>
              <a:rPr lang="tr-TR" sz="2000" dirty="0"/>
              <a:t>olarak adlandırılır</a:t>
            </a:r>
            <a:r>
              <a:rPr lang="tr-TR" sz="2000" dirty="0" smtClean="0"/>
              <a:t>.</a:t>
            </a:r>
            <a:endParaRPr lang="tr-TR" sz="2000" dirty="0"/>
          </a:p>
          <a:p>
            <a:pPr lvl="0" algn="just"/>
            <a:endParaRPr lang="tr-TR" sz="20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9501" y="1916832"/>
            <a:ext cx="3454036" cy="2634434"/>
          </a:xfrm>
          <a:prstGeom prst="rect">
            <a:avLst/>
          </a:prstGeom>
        </p:spPr>
      </p:pic>
      <p:sp>
        <p:nvSpPr>
          <p:cNvPr id="5" name="Slayt Numarası Yer Tutucusu 4"/>
          <p:cNvSpPr>
            <a:spLocks noGrp="1"/>
          </p:cNvSpPr>
          <p:nvPr>
            <p:ph type="sldNum" sz="quarter" idx="12"/>
          </p:nvPr>
        </p:nvSpPr>
        <p:spPr/>
        <p:txBody>
          <a:bodyPr/>
          <a:lstStyle/>
          <a:p>
            <a:fld id="{B1DEFA8C-F947-479F-BE07-76B6B3F80BF1}" type="slidenum">
              <a:rPr lang="tr-TR" smtClean="0"/>
              <a:pPr/>
              <a:t>14</a:t>
            </a:fld>
            <a:endParaRPr lang="tr-TR"/>
          </a:p>
        </p:txBody>
      </p:sp>
    </p:spTree>
    <p:extLst>
      <p:ext uri="{BB962C8B-B14F-4D97-AF65-F5344CB8AC3E}">
        <p14:creationId xmlns:p14="http://schemas.microsoft.com/office/powerpoint/2010/main" val="2966928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70647" y="0"/>
            <a:ext cx="8332440" cy="634082"/>
          </a:xfrm>
        </p:spPr>
        <p:txBody>
          <a:bodyPr>
            <a:normAutofit/>
          </a:bodyPr>
          <a:lstStyle/>
          <a:p>
            <a:r>
              <a:rPr lang="tr-TR" sz="3400" b="1" dirty="0" smtClean="0"/>
              <a:t>Dr. PERCIVAL POTT, TISSOT</a:t>
            </a:r>
            <a:endParaRPr lang="tr-TR" sz="3400" b="1" dirty="0"/>
          </a:p>
        </p:txBody>
      </p:sp>
      <p:sp>
        <p:nvSpPr>
          <p:cNvPr id="3" name="2 İçerik Yer Tutucusu"/>
          <p:cNvSpPr>
            <a:spLocks noGrp="1"/>
          </p:cNvSpPr>
          <p:nvPr>
            <p:ph idx="1"/>
          </p:nvPr>
        </p:nvSpPr>
        <p:spPr>
          <a:xfrm>
            <a:off x="457200" y="802069"/>
            <a:ext cx="6059016" cy="6054405"/>
          </a:xfrm>
          <a:ln w="25400">
            <a:solidFill>
              <a:schemeClr val="accent1"/>
            </a:solidFill>
          </a:ln>
        </p:spPr>
        <p:txBody>
          <a:bodyPr vert="horz" lIns="91440" tIns="45720" rIns="91440" bIns="45720" rtlCol="0">
            <a:noAutofit/>
          </a:bodyPr>
          <a:lstStyle/>
          <a:p>
            <a:pPr lvl="0" algn="just"/>
            <a:r>
              <a:rPr lang="tr-TR" sz="2000" b="1" dirty="0" smtClean="0"/>
              <a:t>Dr</a:t>
            </a:r>
            <a:r>
              <a:rPr lang="tr-TR" sz="2000" b="1" dirty="0"/>
              <a:t>. </a:t>
            </a:r>
            <a:r>
              <a:rPr lang="tr-TR" sz="2000" b="1" dirty="0" err="1"/>
              <a:t>Percival</a:t>
            </a:r>
            <a:r>
              <a:rPr lang="tr-TR" sz="2000" b="1" dirty="0"/>
              <a:t> </a:t>
            </a:r>
            <a:r>
              <a:rPr lang="tr-TR" sz="2000" b="1" dirty="0" err="1"/>
              <a:t>Pott</a:t>
            </a:r>
            <a:r>
              <a:rPr lang="tr-TR" sz="2000" b="1" dirty="0"/>
              <a:t> (</a:t>
            </a:r>
            <a:r>
              <a:rPr lang="tr-TR" sz="2000" dirty="0"/>
              <a:t>1714-1788) İngiltere’de baca temizliği işinde çalışan çocuklarda, ileri yaşlarda </a:t>
            </a:r>
            <a:r>
              <a:rPr lang="tr-TR" sz="2000" b="1" dirty="0" err="1"/>
              <a:t>skrotum</a:t>
            </a:r>
            <a:r>
              <a:rPr lang="tr-TR" sz="2000" b="1" dirty="0"/>
              <a:t> kanserinin </a:t>
            </a:r>
            <a:r>
              <a:rPr lang="tr-TR" sz="2000" dirty="0"/>
              <a:t>sık görüldüğüne işaret etmiştir. Bugünkü bilgilerin ışığında kömürün yanması sonucunda oluşan </a:t>
            </a:r>
            <a:r>
              <a:rPr lang="tr-TR" sz="2000" dirty="0" err="1"/>
              <a:t>polisiklik</a:t>
            </a:r>
            <a:r>
              <a:rPr lang="tr-TR" sz="2000" dirty="0"/>
              <a:t> hoş kokulu hidrokarbonların bu hastalığa yol açtığı bilinmektedir. Ancak, henüz hastalıkların nedenleri konusundaki bilgilerin çok yetersiz olduğu yıllarda (1775) bu gözlemin yapılmış olması iş sağlığı alanında olduğu kadar, epidemiyoloji bilimi ve kanser epidemiyolojisi alanında da önemli bir değerlendirmedir. </a:t>
            </a:r>
            <a:r>
              <a:rPr lang="tr-TR" sz="2000" dirty="0" err="1"/>
              <a:t>Percival</a:t>
            </a:r>
            <a:r>
              <a:rPr lang="tr-TR" sz="2000" dirty="0"/>
              <a:t> </a:t>
            </a:r>
            <a:r>
              <a:rPr lang="tr-TR" sz="2000" dirty="0" err="1"/>
              <a:t>Pott’un</a:t>
            </a:r>
            <a:r>
              <a:rPr lang="tr-TR" sz="2000" dirty="0"/>
              <a:t> bu saptamayı yapmasından 150 yıl kadar sonra 1932 yılında bu kanserin nedeni olan 1,2 </a:t>
            </a:r>
            <a:r>
              <a:rPr lang="tr-TR" sz="2000" dirty="0" err="1"/>
              <a:t>dibenz</a:t>
            </a:r>
            <a:r>
              <a:rPr lang="tr-TR" sz="2000" dirty="0"/>
              <a:t> </a:t>
            </a:r>
            <a:r>
              <a:rPr lang="tr-TR" sz="2000" dirty="0" err="1"/>
              <a:t>antrasen</a:t>
            </a:r>
            <a:r>
              <a:rPr lang="tr-TR" sz="2000" dirty="0"/>
              <a:t>, ilk kimyasal kanserojen madde olarak tanımlanmıştır.. Dr. </a:t>
            </a:r>
            <a:r>
              <a:rPr lang="tr-TR" sz="2000" dirty="0" err="1"/>
              <a:t>Pott</a:t>
            </a:r>
            <a:r>
              <a:rPr lang="tr-TR" sz="2000" dirty="0"/>
              <a:t>, sonraları kraliçe tarafından </a:t>
            </a:r>
            <a:r>
              <a:rPr lang="tr-TR" sz="2000" b="1" dirty="0"/>
              <a:t>“</a:t>
            </a:r>
            <a:r>
              <a:rPr lang="tr-TR" sz="2000" b="1" dirty="0" err="1"/>
              <a:t>Sir</a:t>
            </a:r>
            <a:r>
              <a:rPr lang="tr-TR" sz="2000" b="1" dirty="0"/>
              <a:t>” </a:t>
            </a:r>
            <a:r>
              <a:rPr lang="tr-TR" sz="2000" dirty="0" err="1"/>
              <a:t>ünvanı</a:t>
            </a:r>
            <a:r>
              <a:rPr lang="tr-TR" sz="2000" dirty="0"/>
              <a:t> ile ödüllendirilmiştir. </a:t>
            </a:r>
            <a:endParaRPr lang="tr-TR" sz="2000" dirty="0" smtClean="0"/>
          </a:p>
          <a:p>
            <a:pPr algn="just"/>
            <a:r>
              <a:rPr lang="tr-TR" sz="2000" b="1" dirty="0" err="1" smtClean="0"/>
              <a:t>Tissot</a:t>
            </a:r>
            <a:r>
              <a:rPr lang="tr-TR" sz="2000" dirty="0" smtClean="0"/>
              <a:t>: </a:t>
            </a:r>
            <a:r>
              <a:rPr lang="tr-TR" sz="2000" dirty="0"/>
              <a:t>18. yüzyılda ilk defa hastanelerde meslek hastalıklarının tedavi edilmesi için özel bölümler kurulmasını </a:t>
            </a:r>
            <a:r>
              <a:rPr lang="tr-TR" sz="2000" dirty="0" smtClean="0"/>
              <a:t>önermiştir.</a:t>
            </a:r>
            <a:endParaRPr lang="tr-TR" sz="2000" dirty="0"/>
          </a:p>
          <a:p>
            <a:pPr lvl="0" algn="just"/>
            <a:endParaRPr lang="tr-TR" sz="20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7586" y="802068"/>
            <a:ext cx="2296057" cy="3130987"/>
          </a:xfrm>
          <a:prstGeom prst="rect">
            <a:avLst/>
          </a:prstGeom>
        </p:spPr>
      </p:pic>
      <p:sp>
        <p:nvSpPr>
          <p:cNvPr id="5" name="Slayt Numarası Yer Tutucusu 4"/>
          <p:cNvSpPr>
            <a:spLocks noGrp="1"/>
          </p:cNvSpPr>
          <p:nvPr>
            <p:ph type="sldNum" sz="quarter" idx="12"/>
          </p:nvPr>
        </p:nvSpPr>
        <p:spPr/>
        <p:txBody>
          <a:bodyPr/>
          <a:lstStyle/>
          <a:p>
            <a:fld id="{B1DEFA8C-F947-479F-BE07-76B6B3F80BF1}" type="slidenum">
              <a:rPr lang="tr-TR" smtClean="0"/>
              <a:pPr/>
              <a:t>15</a:t>
            </a:fld>
            <a:endParaRPr lang="tr-TR"/>
          </a:p>
        </p:txBody>
      </p:sp>
    </p:spTree>
    <p:extLst>
      <p:ext uri="{BB962C8B-B14F-4D97-AF65-F5344CB8AC3E}">
        <p14:creationId xmlns:p14="http://schemas.microsoft.com/office/powerpoint/2010/main" val="1349871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16632"/>
            <a:ext cx="8507288" cy="634082"/>
          </a:xfrm>
        </p:spPr>
        <p:txBody>
          <a:bodyPr>
            <a:normAutofit/>
          </a:bodyPr>
          <a:lstStyle/>
          <a:p>
            <a:r>
              <a:rPr lang="tr-TR" sz="3400" b="1" dirty="0" smtClean="0"/>
              <a:t>DİĞER GELİŞMELER</a:t>
            </a:r>
            <a:endParaRPr lang="tr-TR" sz="3400" b="1" dirty="0"/>
          </a:p>
        </p:txBody>
      </p:sp>
      <p:sp>
        <p:nvSpPr>
          <p:cNvPr id="3" name="2 İçerik Yer Tutucusu"/>
          <p:cNvSpPr>
            <a:spLocks noGrp="1"/>
          </p:cNvSpPr>
          <p:nvPr>
            <p:ph idx="1"/>
          </p:nvPr>
        </p:nvSpPr>
        <p:spPr>
          <a:xfrm>
            <a:off x="251520" y="1196752"/>
            <a:ext cx="5400600" cy="5274860"/>
          </a:xfrm>
          <a:ln w="25400">
            <a:solidFill>
              <a:schemeClr val="accent1"/>
            </a:solidFill>
          </a:ln>
        </p:spPr>
        <p:txBody>
          <a:bodyPr vert="horz" lIns="91440" tIns="45720" rIns="91440" bIns="45720" rtlCol="0">
            <a:noAutofit/>
          </a:bodyPr>
          <a:lstStyle/>
          <a:p>
            <a:pPr lvl="0" algn="just"/>
            <a:r>
              <a:rPr lang="tr-TR" sz="2000" dirty="0"/>
              <a:t>Dr. </a:t>
            </a:r>
            <a:r>
              <a:rPr lang="tr-TR" sz="2000" dirty="0" err="1"/>
              <a:t>Percival</a:t>
            </a:r>
            <a:r>
              <a:rPr lang="tr-TR" sz="2000" dirty="0"/>
              <a:t> </a:t>
            </a:r>
            <a:r>
              <a:rPr lang="tr-TR" sz="2000" dirty="0" err="1"/>
              <a:t>Pott’un</a:t>
            </a:r>
            <a:r>
              <a:rPr lang="tr-TR" sz="2000" dirty="0"/>
              <a:t> </a:t>
            </a:r>
            <a:r>
              <a:rPr lang="tr-TR" sz="2000" dirty="0" err="1"/>
              <a:t>skrotum</a:t>
            </a:r>
            <a:r>
              <a:rPr lang="tr-TR" sz="2000" dirty="0"/>
              <a:t> kanseri konusundaki gözlemi üzerine </a:t>
            </a:r>
            <a:r>
              <a:rPr lang="tr-TR" sz="2000" b="1" dirty="0"/>
              <a:t>1788</a:t>
            </a:r>
            <a:r>
              <a:rPr lang="tr-TR" sz="2000" dirty="0"/>
              <a:t> yılında İngiltere’de </a:t>
            </a:r>
            <a:r>
              <a:rPr lang="tr-TR" sz="2000" b="1" dirty="0"/>
              <a:t>“Baca Temizleyenlerin ve Çıraklarının”</a:t>
            </a:r>
            <a:r>
              <a:rPr lang="tr-TR" sz="2000" dirty="0"/>
              <a:t> çalışma koşullarını düzenleyen bir yasa çıkarılmıştır. Bu yasada, baca temizleme işinde </a:t>
            </a:r>
            <a:r>
              <a:rPr lang="tr-TR" sz="2000" b="1" dirty="0"/>
              <a:t>en küçük çalışma yaşı 8 yıl</a:t>
            </a:r>
            <a:r>
              <a:rPr lang="tr-TR" sz="2000" dirty="0"/>
              <a:t> olarak belirlenmiş, ustanın, çırağını istismar etmemesi öğütlenmiş ve çırakların en seyrek haftada bir kez olmak üzere katran ve kirlilikten arınmalarını sağlamak amacı ile yıkanması önerilmiş ve bu amaçla gerekli düzenlemelerin yapılması gereğine işaret edilmiştir. Sonraki yıllarda (1819 yılında) çıkarılmış olan bir başka yasa, çıraklar dışındaki çalışanları da kapsamaktaydı ve en küçük çalışma yaşını </a:t>
            </a:r>
            <a:r>
              <a:rPr lang="tr-TR" sz="2000" b="1" dirty="0"/>
              <a:t>9 yıl</a:t>
            </a:r>
            <a:r>
              <a:rPr lang="tr-TR" sz="2000" dirty="0"/>
              <a:t> olarak belirlemişti</a:t>
            </a:r>
            <a:r>
              <a:rPr lang="tr-TR" sz="2000" dirty="0" smtClean="0"/>
              <a:t>.</a:t>
            </a:r>
            <a:endParaRPr lang="tr-TR" sz="20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6233" y="1340768"/>
            <a:ext cx="3158599" cy="1660521"/>
          </a:xfrm>
          <a:prstGeom prst="rect">
            <a:avLst/>
          </a:prstGeom>
        </p:spPr>
      </p:pic>
      <p:sp>
        <p:nvSpPr>
          <p:cNvPr id="5" name="Slayt Numarası Yer Tutucusu 4"/>
          <p:cNvSpPr>
            <a:spLocks noGrp="1"/>
          </p:cNvSpPr>
          <p:nvPr>
            <p:ph type="sldNum" sz="quarter" idx="12"/>
          </p:nvPr>
        </p:nvSpPr>
        <p:spPr/>
        <p:txBody>
          <a:bodyPr/>
          <a:lstStyle/>
          <a:p>
            <a:fld id="{B1DEFA8C-F947-479F-BE07-76B6B3F80BF1}" type="slidenum">
              <a:rPr lang="tr-TR" smtClean="0"/>
              <a:pPr/>
              <a:t>16</a:t>
            </a:fld>
            <a:endParaRPr lang="tr-TR"/>
          </a:p>
        </p:txBody>
      </p:sp>
    </p:spTree>
    <p:extLst>
      <p:ext uri="{BB962C8B-B14F-4D97-AF65-F5344CB8AC3E}">
        <p14:creationId xmlns:p14="http://schemas.microsoft.com/office/powerpoint/2010/main" val="1504851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0364" y="116632"/>
            <a:ext cx="8229600" cy="1143000"/>
          </a:xfrm>
        </p:spPr>
        <p:txBody>
          <a:bodyPr>
            <a:normAutofit/>
          </a:bodyPr>
          <a:lstStyle/>
          <a:p>
            <a:r>
              <a:rPr lang="tr-TR" sz="3400" b="1" dirty="0" smtClean="0"/>
              <a:t>DÜNYADA İŞ SAĞLIĞI VE GÜVENLİĞİ İLE İLGİLİ İLK YASA</a:t>
            </a:r>
            <a:endParaRPr lang="tr-TR" sz="3400" b="1" dirty="0"/>
          </a:p>
        </p:txBody>
      </p:sp>
      <p:sp>
        <p:nvSpPr>
          <p:cNvPr id="3" name="2 İçerik Yer Tutucusu"/>
          <p:cNvSpPr>
            <a:spLocks noGrp="1"/>
          </p:cNvSpPr>
          <p:nvPr>
            <p:ph idx="1"/>
          </p:nvPr>
        </p:nvSpPr>
        <p:spPr>
          <a:xfrm>
            <a:off x="323528" y="1412776"/>
            <a:ext cx="8568952" cy="4943574"/>
          </a:xfrm>
          <a:ln w="25400">
            <a:solidFill>
              <a:schemeClr val="accent1"/>
            </a:solidFill>
          </a:ln>
        </p:spPr>
        <p:txBody>
          <a:bodyPr vert="horz" lIns="91440" tIns="45720" rIns="91440" bIns="45720" rtlCol="0">
            <a:noAutofit/>
          </a:bodyPr>
          <a:lstStyle/>
          <a:p>
            <a:pPr lvl="0" algn="just"/>
            <a:r>
              <a:rPr lang="tr-TR" sz="2000" dirty="0" smtClean="0"/>
              <a:t>Fransa </a:t>
            </a:r>
            <a:r>
              <a:rPr lang="tr-TR" sz="2000" dirty="0"/>
              <a:t>ve İngiltere'de bu yıllarda bir takım aydın fikirli ve ileri görüşlü fikir adamlarının müdahalesi ile </a:t>
            </a:r>
            <a:r>
              <a:rPr lang="tr-TR" sz="2000" b="1" dirty="0"/>
              <a:t>çalışma hayatına ilişkin bazı düzenlemeler ve düzeltmeler yapılmıştır</a:t>
            </a:r>
            <a:r>
              <a:rPr lang="tr-TR" sz="2000" dirty="0"/>
              <a:t>. Bu ileri görüşlü kişiler arasında, Fransa'da (1789 yılındaki Fransız Devriminin de öncülerinden olan) </a:t>
            </a:r>
            <a:r>
              <a:rPr lang="tr-TR" sz="2000" dirty="0" err="1"/>
              <a:t>Voltaire</a:t>
            </a:r>
            <a:r>
              <a:rPr lang="tr-TR" sz="2000" dirty="0"/>
              <a:t>, J. J. Rousseau, İngiltere'de de bir fabrika sahibi olan </a:t>
            </a:r>
            <a:r>
              <a:rPr lang="tr-TR" sz="2000" b="1" dirty="0"/>
              <a:t>Robert </a:t>
            </a:r>
            <a:r>
              <a:rPr lang="tr-TR" sz="2000" b="1" dirty="0" err="1"/>
              <a:t>Owen</a:t>
            </a:r>
            <a:r>
              <a:rPr lang="tr-TR" sz="2000" b="1" dirty="0"/>
              <a:t>, Robert </a:t>
            </a:r>
            <a:r>
              <a:rPr lang="tr-TR" sz="2000" b="1" dirty="0" err="1"/>
              <a:t>Peel</a:t>
            </a:r>
            <a:r>
              <a:rPr lang="tr-TR" sz="2000" b="1" dirty="0"/>
              <a:t>, Michael </a:t>
            </a:r>
            <a:r>
              <a:rPr lang="tr-TR" sz="2000" b="1" dirty="0" err="1"/>
              <a:t>Sadler</a:t>
            </a:r>
            <a:r>
              <a:rPr lang="tr-TR" sz="2000" b="1" dirty="0"/>
              <a:t>, </a:t>
            </a:r>
            <a:r>
              <a:rPr lang="tr-TR" sz="2000" b="1" dirty="0" err="1"/>
              <a:t>Anthony</a:t>
            </a:r>
            <a:r>
              <a:rPr lang="tr-TR" sz="2000" b="1" dirty="0"/>
              <a:t> </a:t>
            </a:r>
            <a:r>
              <a:rPr lang="tr-TR" sz="2000" b="1" dirty="0" err="1"/>
              <a:t>Ashley</a:t>
            </a:r>
            <a:r>
              <a:rPr lang="tr-TR" sz="2000" b="1" dirty="0"/>
              <a:t> Cooper, Charles </a:t>
            </a:r>
            <a:r>
              <a:rPr lang="tr-TR" sz="2000" b="1" dirty="0" err="1"/>
              <a:t>Turner</a:t>
            </a:r>
            <a:r>
              <a:rPr lang="tr-TR" sz="2000" b="1" dirty="0"/>
              <a:t> </a:t>
            </a:r>
            <a:r>
              <a:rPr lang="tr-TR" sz="2000" b="1" dirty="0" err="1"/>
              <a:t>Thackrah</a:t>
            </a:r>
            <a:r>
              <a:rPr lang="tr-TR" sz="2000" b="1" dirty="0"/>
              <a:t>, Thomas </a:t>
            </a:r>
            <a:r>
              <a:rPr lang="tr-TR" sz="2000" b="1" dirty="0" err="1"/>
              <a:t>Percival</a:t>
            </a:r>
            <a:r>
              <a:rPr lang="tr-TR" sz="2000" dirty="0"/>
              <a:t> gibi aydın kişiler ve hekimler sayılabilir.</a:t>
            </a:r>
          </a:p>
          <a:p>
            <a:pPr lvl="0" algn="just"/>
            <a:r>
              <a:rPr lang="tr-TR" sz="2000" dirty="0"/>
              <a:t>1740 ile 1804 yılları arasında yaşayan hekim </a:t>
            </a:r>
            <a:r>
              <a:rPr lang="tr-TR" sz="2000" b="1" dirty="0"/>
              <a:t>Thomas </a:t>
            </a:r>
            <a:r>
              <a:rPr lang="tr-TR" sz="2000" b="1" dirty="0" err="1"/>
              <a:t>Percival</a:t>
            </a:r>
            <a:r>
              <a:rPr lang="tr-TR" sz="2000" dirty="0"/>
              <a:t>, genç işçilerin çalışma saat ve koşulları ile ilgili olarak bir rapor hazırlamıştır. Bu rapor bir işveren ve parlamenter olan </a:t>
            </a:r>
            <a:r>
              <a:rPr lang="tr-TR" sz="2000" dirty="0" err="1"/>
              <a:t>Sir</a:t>
            </a:r>
            <a:r>
              <a:rPr lang="tr-TR" sz="2000" dirty="0"/>
              <a:t> Robert </a:t>
            </a:r>
            <a:r>
              <a:rPr lang="tr-TR" sz="2000" dirty="0" err="1"/>
              <a:t>Peel'i</a:t>
            </a:r>
            <a:r>
              <a:rPr lang="tr-TR" sz="2000" dirty="0"/>
              <a:t> etkilemiş ve parlamentoda girişimlerde bulunarak </a:t>
            </a:r>
            <a:r>
              <a:rPr lang="tr-TR" sz="2000" b="1" dirty="0"/>
              <a:t>1802 </a:t>
            </a:r>
            <a:r>
              <a:rPr lang="tr-TR" sz="2000" dirty="0"/>
              <a:t>yılında </a:t>
            </a:r>
            <a:r>
              <a:rPr lang="tr-TR" sz="2000" b="1" dirty="0"/>
              <a:t>"Çırakların Sağlığı ve Morali"</a:t>
            </a:r>
            <a:r>
              <a:rPr lang="tr-TR" sz="2000" dirty="0"/>
              <a:t> adlı yasanın çıkarılmasını sağlamıştır. </a:t>
            </a:r>
            <a:r>
              <a:rPr lang="tr-TR" sz="2000" b="1" dirty="0"/>
              <a:t>İSG ile ilgili olarak</a:t>
            </a:r>
            <a:r>
              <a:rPr lang="tr-TR" sz="2000" dirty="0"/>
              <a:t> </a:t>
            </a:r>
            <a:r>
              <a:rPr lang="tr-TR" sz="2000" b="1" dirty="0"/>
              <a:t>İngiltere’de çıkartılan bu ilk yasa</a:t>
            </a:r>
            <a:r>
              <a:rPr lang="tr-TR" sz="2000" dirty="0"/>
              <a:t> çalışma saatini </a:t>
            </a:r>
            <a:r>
              <a:rPr lang="tr-TR" sz="2000" b="1" dirty="0"/>
              <a:t>günde 12 saat</a:t>
            </a:r>
            <a:r>
              <a:rPr lang="tr-TR" sz="2000" dirty="0"/>
              <a:t> olarak sınırlamış, işyerlerinin havalandırılmasını öngörmüştür. 1847 yılında çıkarılan </a:t>
            </a:r>
            <a:r>
              <a:rPr lang="tr-TR" sz="2000" b="1" dirty="0"/>
              <a:t>"On Saat Yasası"</a:t>
            </a:r>
            <a:r>
              <a:rPr lang="tr-TR" sz="2000" dirty="0"/>
              <a:t> ile çalışma saatleri tekrar sınırlandırılmıştır.</a:t>
            </a:r>
          </a:p>
        </p:txBody>
      </p:sp>
      <p:sp>
        <p:nvSpPr>
          <p:cNvPr id="4" name="Slayt Numarası Yer Tutucusu 3"/>
          <p:cNvSpPr>
            <a:spLocks noGrp="1"/>
          </p:cNvSpPr>
          <p:nvPr>
            <p:ph type="sldNum" sz="quarter" idx="12"/>
          </p:nvPr>
        </p:nvSpPr>
        <p:spPr/>
        <p:txBody>
          <a:bodyPr/>
          <a:lstStyle/>
          <a:p>
            <a:fld id="{B1DEFA8C-F947-479F-BE07-76B6B3F80BF1}" type="slidenum">
              <a:rPr lang="tr-TR" smtClean="0"/>
              <a:pPr/>
              <a:t>17</a:t>
            </a:fld>
            <a:endParaRPr lang="tr-TR"/>
          </a:p>
        </p:txBody>
      </p:sp>
    </p:spTree>
    <p:extLst>
      <p:ext uri="{BB962C8B-B14F-4D97-AF65-F5344CB8AC3E}">
        <p14:creationId xmlns:p14="http://schemas.microsoft.com/office/powerpoint/2010/main" val="40060182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91264" cy="634082"/>
          </a:xfrm>
        </p:spPr>
        <p:txBody>
          <a:bodyPr>
            <a:normAutofit/>
          </a:bodyPr>
          <a:lstStyle/>
          <a:p>
            <a:r>
              <a:rPr lang="tr-TR" sz="3400" b="1" dirty="0" smtClean="0"/>
              <a:t>FABRİKALAR KANUNU</a:t>
            </a:r>
            <a:endParaRPr lang="tr-TR" sz="3400" b="1" dirty="0"/>
          </a:p>
        </p:txBody>
      </p:sp>
      <p:sp>
        <p:nvSpPr>
          <p:cNvPr id="3" name="2 İçerik Yer Tutucusu"/>
          <p:cNvSpPr>
            <a:spLocks noGrp="1"/>
          </p:cNvSpPr>
          <p:nvPr>
            <p:ph idx="1"/>
          </p:nvPr>
        </p:nvSpPr>
        <p:spPr>
          <a:xfrm>
            <a:off x="297509" y="804162"/>
            <a:ext cx="5498627" cy="5865198"/>
          </a:xfrm>
          <a:ln w="25400">
            <a:solidFill>
              <a:schemeClr val="accent1"/>
            </a:solidFill>
          </a:ln>
        </p:spPr>
        <p:txBody>
          <a:bodyPr vert="horz" lIns="91440" tIns="45720" rIns="91440" bIns="45720" rtlCol="0">
            <a:noAutofit/>
          </a:bodyPr>
          <a:lstStyle/>
          <a:p>
            <a:pPr lvl="0" algn="just"/>
            <a:r>
              <a:rPr lang="tr-TR" sz="2000" dirty="0"/>
              <a:t>1832 yılında </a:t>
            </a:r>
            <a:r>
              <a:rPr lang="tr-TR" sz="2000" b="1" dirty="0" err="1"/>
              <a:t>Michel</a:t>
            </a:r>
            <a:r>
              <a:rPr lang="tr-TR" sz="2000" b="1" dirty="0"/>
              <a:t> </a:t>
            </a:r>
            <a:r>
              <a:rPr lang="tr-TR" sz="2000" b="1" dirty="0" err="1"/>
              <a:t>Sadler</a:t>
            </a:r>
            <a:r>
              <a:rPr lang="tr-TR" sz="2000" b="1" dirty="0"/>
              <a:t> </a:t>
            </a:r>
            <a:r>
              <a:rPr lang="tr-TR" sz="2000" dirty="0"/>
              <a:t>parlamentoya yeni bir yasa önerisi getirmiş. Bu çalışmalar sonucunda;  1833 yılında çıkarılan </a:t>
            </a:r>
            <a:r>
              <a:rPr lang="tr-TR" sz="2000" b="1" dirty="0"/>
              <a:t>“Fabrikalar Kanunu” </a:t>
            </a:r>
            <a:r>
              <a:rPr lang="tr-TR" sz="2000" dirty="0"/>
              <a:t>ile çocukların çalışmaya başlamadan önce bir hekim muayenesinden geçirilmesi, fizik yapı itibariyle </a:t>
            </a:r>
            <a:r>
              <a:rPr lang="tr-TR" sz="2000" b="1" dirty="0"/>
              <a:t>10 yaşını doldurmuş</a:t>
            </a:r>
            <a:r>
              <a:rPr lang="tr-TR" sz="2000" dirty="0"/>
              <a:t> olduğu ve çalışmasına herhangi engel olmadığı konularının hekim tarafından değerlendirilmesi koşulları gündeme gelmiştir. Bu uygulama bir anlamda </a:t>
            </a:r>
            <a:r>
              <a:rPr lang="tr-TR" sz="2000" b="1" dirty="0"/>
              <a:t>işe giriş muayenelerinin ilk örnekleri</a:t>
            </a:r>
            <a:r>
              <a:rPr lang="tr-TR" sz="2000" dirty="0"/>
              <a:t> olarak değerlendirilebilir</a:t>
            </a:r>
            <a:r>
              <a:rPr lang="tr-TR" sz="2000" dirty="0" smtClean="0"/>
              <a:t>.</a:t>
            </a:r>
          </a:p>
          <a:p>
            <a:pPr marL="355600" marR="203835" algn="just">
              <a:tabLst>
                <a:tab pos="354965" algn="l"/>
                <a:tab pos="355600" algn="l"/>
              </a:tabLst>
            </a:pPr>
            <a:r>
              <a:rPr lang="tr-TR" sz="2000" dirty="0"/>
              <a:t>1840 yılında çocuk işçilerin baca temizleme işinde çalıştırılmaları yasaklanmıştır.</a:t>
            </a:r>
          </a:p>
          <a:p>
            <a:pPr marL="355600" marR="203835" algn="just">
              <a:tabLst>
                <a:tab pos="354965" algn="l"/>
                <a:tab pos="355600" algn="l"/>
              </a:tabLst>
            </a:pPr>
            <a:r>
              <a:rPr lang="tr-TR" sz="2000" dirty="0"/>
              <a:t>1842’de Maden Yasası ile 10 yaşından küçük çocukların ve kadınların maden ocaklarında çalıştırılmaları yasaklanmıştır </a:t>
            </a:r>
          </a:p>
          <a:p>
            <a:pPr marL="355600" marR="203835" algn="just">
              <a:tabLst>
                <a:tab pos="354965" algn="l"/>
                <a:tab pos="355600" algn="l"/>
              </a:tabLst>
            </a:pPr>
            <a:r>
              <a:rPr lang="tr-TR" sz="2000" dirty="0"/>
              <a:t>1847 yılında çıkarılan </a:t>
            </a:r>
            <a:r>
              <a:rPr lang="tr-TR" sz="2000" b="1" dirty="0"/>
              <a:t>"On Saat Yasası" </a:t>
            </a:r>
            <a:r>
              <a:rPr lang="tr-TR" sz="2000" dirty="0"/>
              <a:t>ile çalışma saatleri tekrar sınırlandırılmıştır.</a:t>
            </a:r>
          </a:p>
          <a:p>
            <a:pPr marL="0" lvl="0" indent="0" algn="just">
              <a:buNone/>
            </a:pPr>
            <a:endParaRPr lang="tr-TR" sz="20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2204864"/>
            <a:ext cx="3024336" cy="1784358"/>
          </a:xfrm>
          <a:prstGeom prst="rect">
            <a:avLst/>
          </a:prstGeom>
        </p:spPr>
      </p:pic>
      <p:sp>
        <p:nvSpPr>
          <p:cNvPr id="5" name="Slayt Numarası Yer Tutucusu 4"/>
          <p:cNvSpPr>
            <a:spLocks noGrp="1"/>
          </p:cNvSpPr>
          <p:nvPr>
            <p:ph type="sldNum" sz="quarter" idx="12"/>
          </p:nvPr>
        </p:nvSpPr>
        <p:spPr/>
        <p:txBody>
          <a:bodyPr/>
          <a:lstStyle/>
          <a:p>
            <a:fld id="{B1DEFA8C-F947-479F-BE07-76B6B3F80BF1}" type="slidenum">
              <a:rPr lang="tr-TR" smtClean="0"/>
              <a:pPr/>
              <a:t>18</a:t>
            </a:fld>
            <a:endParaRPr lang="tr-TR"/>
          </a:p>
        </p:txBody>
      </p:sp>
    </p:spTree>
    <p:extLst>
      <p:ext uri="{BB962C8B-B14F-4D97-AF65-F5344CB8AC3E}">
        <p14:creationId xmlns:p14="http://schemas.microsoft.com/office/powerpoint/2010/main" val="1381930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4360" y="15949"/>
            <a:ext cx="8435280" cy="562074"/>
          </a:xfrm>
        </p:spPr>
        <p:txBody>
          <a:bodyPr>
            <a:noAutofit/>
          </a:bodyPr>
          <a:lstStyle/>
          <a:p>
            <a:r>
              <a:rPr lang="tr-TR" sz="3400" b="1" dirty="0" smtClean="0"/>
              <a:t>EDWIN CHADWICK</a:t>
            </a:r>
            <a:endParaRPr lang="tr-TR" sz="3400" b="1" dirty="0"/>
          </a:p>
        </p:txBody>
      </p:sp>
      <p:sp>
        <p:nvSpPr>
          <p:cNvPr id="3" name="2 İçerik Yer Tutucusu"/>
          <p:cNvSpPr>
            <a:spLocks noGrp="1"/>
          </p:cNvSpPr>
          <p:nvPr>
            <p:ph idx="1"/>
          </p:nvPr>
        </p:nvSpPr>
        <p:spPr>
          <a:xfrm>
            <a:off x="354360" y="578023"/>
            <a:ext cx="6233864" cy="6253629"/>
          </a:xfrm>
          <a:ln w="25400">
            <a:solidFill>
              <a:schemeClr val="accent1"/>
            </a:solidFill>
          </a:ln>
        </p:spPr>
        <p:txBody>
          <a:bodyPr vert="horz" lIns="91440" tIns="45720" rIns="91440" bIns="45720" rtlCol="0">
            <a:noAutofit/>
          </a:bodyPr>
          <a:lstStyle/>
          <a:p>
            <a:pPr lvl="0" algn="just"/>
            <a:r>
              <a:rPr lang="tr-TR" sz="2000" dirty="0" smtClean="0"/>
              <a:t>İlk </a:t>
            </a:r>
            <a:r>
              <a:rPr lang="tr-TR" sz="2000" dirty="0"/>
              <a:t>çalışma yasalarının yanı sıra, ilk uluslararası çalışmalar da, aynı dönemde yürütülür. </a:t>
            </a:r>
            <a:r>
              <a:rPr lang="tr-TR" sz="2000" b="1" dirty="0"/>
              <a:t>1840 yılında Daniel </a:t>
            </a:r>
            <a:r>
              <a:rPr lang="tr-TR" sz="2000" b="1" dirty="0" err="1"/>
              <a:t>Legrand</a:t>
            </a:r>
            <a:r>
              <a:rPr lang="tr-TR" sz="2000" dirty="0"/>
              <a:t> adlı bir İsviçreli işveren, Orta Avrupa ülkeleri için geçerli olacak yasaların çıkarılması önerisini, İsviçre ve Fransız yönetimleri ve Alman Gümrük Birliği’ne bildirir. Atılan bu ilk adım, 1890 yılında toplanan Berlin Konferansında amacına ulaşır. Berlin Konferansı’nda çocukların işe alınma yaşları ve çalışma sürelerinin sınırlandırılması ile </a:t>
            </a:r>
            <a:r>
              <a:rPr lang="tr-TR" sz="2000" dirty="0" err="1"/>
              <a:t>İSG’ne</a:t>
            </a:r>
            <a:r>
              <a:rPr lang="tr-TR" sz="2000" dirty="0"/>
              <a:t> ilişkin olmak üzere, dilek niteliğinde ortak kararlar alınır.</a:t>
            </a:r>
          </a:p>
          <a:p>
            <a:pPr lvl="0" algn="just"/>
            <a:r>
              <a:rPr lang="tr-TR" sz="2000" b="1" dirty="0" err="1"/>
              <a:t>Edwin</a:t>
            </a:r>
            <a:r>
              <a:rPr lang="tr-TR" sz="2000" b="1" dirty="0"/>
              <a:t> </a:t>
            </a:r>
            <a:r>
              <a:rPr lang="tr-TR" sz="2000" b="1" dirty="0" err="1"/>
              <a:t>Chadwick</a:t>
            </a:r>
            <a:r>
              <a:rPr lang="tr-TR" sz="2000" dirty="0"/>
              <a:t> (1800-1884) 4 yıllık bir uğraşı sonunda </a:t>
            </a:r>
            <a:r>
              <a:rPr lang="tr-TR" sz="2000" b="1" dirty="0"/>
              <a:t>1842</a:t>
            </a:r>
            <a:r>
              <a:rPr lang="tr-TR" sz="2000" dirty="0"/>
              <a:t> yılında </a:t>
            </a:r>
            <a:r>
              <a:rPr lang="tr-TR" sz="2000" b="1" dirty="0"/>
              <a:t>“Çalışanların Çevre Sağlığı Koşulları”</a:t>
            </a:r>
            <a:r>
              <a:rPr lang="tr-TR" sz="2000" dirty="0"/>
              <a:t> adlı bir rapor (Report on </a:t>
            </a:r>
            <a:r>
              <a:rPr lang="tr-TR" sz="2000" dirty="0" err="1"/>
              <a:t>the</a:t>
            </a:r>
            <a:r>
              <a:rPr lang="tr-TR" sz="2000" dirty="0"/>
              <a:t> </a:t>
            </a:r>
            <a:r>
              <a:rPr lang="tr-TR" sz="2000" dirty="0" err="1"/>
              <a:t>Sanitary</a:t>
            </a:r>
            <a:r>
              <a:rPr lang="tr-TR" sz="2000" dirty="0"/>
              <a:t> </a:t>
            </a:r>
            <a:r>
              <a:rPr lang="tr-TR" sz="2000" dirty="0" err="1"/>
              <a:t>Conditions</a:t>
            </a:r>
            <a:r>
              <a:rPr lang="tr-TR" sz="2000" dirty="0"/>
              <a:t> of </a:t>
            </a:r>
            <a:r>
              <a:rPr lang="tr-TR" sz="2000" dirty="0" err="1"/>
              <a:t>the</a:t>
            </a:r>
            <a:r>
              <a:rPr lang="tr-TR" sz="2000" dirty="0"/>
              <a:t> </a:t>
            </a:r>
            <a:r>
              <a:rPr lang="tr-TR" sz="2000" dirty="0" err="1"/>
              <a:t>Labouring</a:t>
            </a:r>
            <a:r>
              <a:rPr lang="tr-TR" sz="2000" dirty="0"/>
              <a:t> </a:t>
            </a:r>
            <a:r>
              <a:rPr lang="tr-TR" sz="2000" dirty="0" err="1"/>
              <a:t>Population</a:t>
            </a:r>
            <a:r>
              <a:rPr lang="tr-TR" sz="2000" dirty="0"/>
              <a:t> in Great Britain) hazırlamıştır. </a:t>
            </a:r>
            <a:r>
              <a:rPr lang="tr-TR" sz="2000" dirty="0" err="1"/>
              <a:t>Chadwick</a:t>
            </a:r>
            <a:r>
              <a:rPr lang="tr-TR" sz="2000" dirty="0"/>
              <a:t> bu raporda insanların hastalanmalarında çevre ve barınma koşullarının önemine işaret etmiş, çevre koşullarını olumlu hale getirerek bu sorunların önlenebileceğini ifade etmiştir. Bu katkılarından dolayı </a:t>
            </a:r>
            <a:r>
              <a:rPr lang="tr-TR" sz="2000" dirty="0" err="1"/>
              <a:t>Edwin</a:t>
            </a:r>
            <a:r>
              <a:rPr lang="tr-TR" sz="2000" dirty="0"/>
              <a:t> </a:t>
            </a:r>
            <a:r>
              <a:rPr lang="tr-TR" sz="2000" dirty="0" err="1"/>
              <a:t>Chadwick</a:t>
            </a:r>
            <a:r>
              <a:rPr lang="tr-TR" sz="2000" dirty="0"/>
              <a:t> de </a:t>
            </a:r>
            <a:r>
              <a:rPr lang="tr-TR" sz="2000" b="1" dirty="0"/>
              <a:t>çevre sağlığının kurucusu</a:t>
            </a:r>
            <a:r>
              <a:rPr lang="tr-TR" sz="2000" dirty="0"/>
              <a:t> olarak kabul edilmiştir.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3068960"/>
            <a:ext cx="2057400" cy="3048000"/>
          </a:xfrm>
          <a:prstGeom prst="rect">
            <a:avLst/>
          </a:prstGeom>
        </p:spPr>
      </p:pic>
      <p:sp>
        <p:nvSpPr>
          <p:cNvPr id="5" name="Slayt Numarası Yer Tutucusu 4"/>
          <p:cNvSpPr>
            <a:spLocks noGrp="1"/>
          </p:cNvSpPr>
          <p:nvPr>
            <p:ph type="sldNum" sz="quarter" idx="12"/>
          </p:nvPr>
        </p:nvSpPr>
        <p:spPr/>
        <p:txBody>
          <a:bodyPr/>
          <a:lstStyle/>
          <a:p>
            <a:fld id="{B1DEFA8C-F947-479F-BE07-76B6B3F80BF1}" type="slidenum">
              <a:rPr lang="tr-TR" smtClean="0"/>
              <a:pPr/>
              <a:t>19</a:t>
            </a:fld>
            <a:endParaRPr lang="tr-TR"/>
          </a:p>
        </p:txBody>
      </p:sp>
    </p:spTree>
    <p:extLst>
      <p:ext uri="{BB962C8B-B14F-4D97-AF65-F5344CB8AC3E}">
        <p14:creationId xmlns:p14="http://schemas.microsoft.com/office/powerpoint/2010/main" val="3344496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527225"/>
            <a:ext cx="4926169" cy="4166813"/>
          </a:xfrm>
        </p:spPr>
        <p:txBody>
          <a:bodyPr>
            <a:normAutofit/>
          </a:bodyPr>
          <a:lstStyle/>
          <a:p>
            <a:pPr marL="0" indent="0" algn="just">
              <a:lnSpc>
                <a:spcPct val="170000"/>
              </a:lnSpc>
              <a:buNone/>
            </a:pPr>
            <a:r>
              <a:rPr lang="tr-TR" sz="1800" dirty="0" smtClean="0">
                <a:latin typeface="Arial" panose="020B0604020202020204" pitchFamily="34" charset="0"/>
                <a:cs typeface="Arial" panose="020B0604020202020204" pitchFamily="34" charset="0"/>
              </a:rPr>
              <a:t>Çalışanların </a:t>
            </a:r>
            <a:r>
              <a:rPr lang="tr-TR" sz="1800" dirty="0">
                <a:latin typeface="Arial" panose="020B0604020202020204" pitchFamily="34" charset="0"/>
                <a:cs typeface="Arial" panose="020B0604020202020204" pitchFamily="34" charset="0"/>
              </a:rPr>
              <a:t>sağlıklarını </a:t>
            </a:r>
            <a:r>
              <a:rPr lang="tr-TR" sz="1800" dirty="0">
                <a:solidFill>
                  <a:srgbClr val="FF0000"/>
                </a:solidFill>
                <a:latin typeface="Arial" panose="020B0604020202020204" pitchFamily="34" charset="0"/>
                <a:cs typeface="Arial" panose="020B0604020202020204" pitchFamily="34" charset="0"/>
              </a:rPr>
              <a:t>sosyal, ruhsal ve bedensel </a:t>
            </a:r>
            <a:r>
              <a:rPr lang="tr-TR" sz="1800" dirty="0">
                <a:latin typeface="Arial" panose="020B0604020202020204" pitchFamily="34" charset="0"/>
                <a:cs typeface="Arial" panose="020B0604020202020204" pitchFamily="34" charset="0"/>
              </a:rPr>
              <a:t>olarak en üst düzeyde tutmak, Çalışma koşullarını ve üretim araçlarını </a:t>
            </a:r>
            <a:r>
              <a:rPr lang="tr-TR" sz="1800" dirty="0">
                <a:solidFill>
                  <a:srgbClr val="FF0000"/>
                </a:solidFill>
                <a:latin typeface="Arial" panose="020B0604020202020204" pitchFamily="34" charset="0"/>
                <a:cs typeface="Arial" panose="020B0604020202020204" pitchFamily="34" charset="0"/>
              </a:rPr>
              <a:t>sağlığa uygun hale getirmek</a:t>
            </a:r>
            <a:r>
              <a:rPr lang="tr-TR" sz="1800" dirty="0">
                <a:latin typeface="Arial" panose="020B0604020202020204" pitchFamily="34" charset="0"/>
                <a:cs typeface="Arial" panose="020B0604020202020204" pitchFamily="34" charset="0"/>
              </a:rPr>
              <a:t>, Çalışanları zararlı etkilerden koruyarak </a:t>
            </a:r>
            <a:r>
              <a:rPr lang="tr-TR" sz="1800" dirty="0">
                <a:solidFill>
                  <a:srgbClr val="FF0000"/>
                </a:solidFill>
                <a:latin typeface="Arial" panose="020B0604020202020204" pitchFamily="34" charset="0"/>
                <a:cs typeface="Arial" panose="020B0604020202020204" pitchFamily="34" charset="0"/>
              </a:rPr>
              <a:t>işin ve çalışanın birbirine uyumunu </a:t>
            </a:r>
            <a:r>
              <a:rPr lang="tr-TR" sz="1800" dirty="0">
                <a:latin typeface="Arial" panose="020B0604020202020204" pitchFamily="34" charset="0"/>
                <a:cs typeface="Arial" panose="020B0604020202020204" pitchFamily="34" charset="0"/>
              </a:rPr>
              <a:t>sağlamak, üzere kurulmuş bir tıp dalıdır.</a:t>
            </a:r>
            <a:endParaRPr lang="tr-TR" sz="1800" dirty="0" smtClean="0">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sz="quarter" idx="12"/>
          </p:nvPr>
        </p:nvSpPr>
        <p:spPr/>
        <p:txBody>
          <a:bodyPr/>
          <a:lstStyle/>
          <a:p>
            <a:fld id="{B1DEFA8C-F947-479F-BE07-76B6B3F80BF1}" type="slidenum">
              <a:rPr lang="tr-TR" smtClean="0"/>
              <a:pPr/>
              <a:t>2</a:t>
            </a:fld>
            <a:endParaRPr lang="tr-TR"/>
          </a:p>
        </p:txBody>
      </p:sp>
      <p:pic>
        <p:nvPicPr>
          <p:cNvPr id="2" name="Resim 1"/>
          <p:cNvPicPr>
            <a:picLocks noChangeAspect="1"/>
          </p:cNvPicPr>
          <p:nvPr/>
        </p:nvPicPr>
        <p:blipFill>
          <a:blip r:embed="rId3"/>
          <a:stretch>
            <a:fillRect/>
          </a:stretch>
        </p:blipFill>
        <p:spPr>
          <a:xfrm>
            <a:off x="6083129" y="2060848"/>
            <a:ext cx="2419350" cy="2181225"/>
          </a:xfrm>
          <a:prstGeom prst="rect">
            <a:avLst/>
          </a:prstGeom>
        </p:spPr>
      </p:pic>
      <p:sp>
        <p:nvSpPr>
          <p:cNvPr id="5" name="Unvan 4"/>
          <p:cNvSpPr>
            <a:spLocks noGrp="1"/>
          </p:cNvSpPr>
          <p:nvPr>
            <p:ph type="title"/>
          </p:nvPr>
        </p:nvSpPr>
        <p:spPr>
          <a:xfrm>
            <a:off x="179512" y="694394"/>
            <a:ext cx="8229600" cy="1143000"/>
          </a:xfrm>
        </p:spPr>
        <p:txBody>
          <a:bodyPr>
            <a:normAutofit fontScale="90000"/>
          </a:bodyPr>
          <a:lstStyle/>
          <a:p>
            <a:r>
              <a:rPr lang="tr-TR" dirty="0">
                <a:latin typeface="Arial" panose="020B0604020202020204" pitchFamily="34" charset="0"/>
                <a:cs typeface="Arial" panose="020B0604020202020204" pitchFamily="34" charset="0"/>
              </a:rPr>
              <a:t>İş Sağlığı Kavramı</a:t>
            </a:r>
            <a:br>
              <a:rPr lang="tr-TR" dirty="0">
                <a:latin typeface="Arial" panose="020B0604020202020204" pitchFamily="34" charset="0"/>
                <a:cs typeface="Arial" panose="020B0604020202020204" pitchFamily="34" charset="0"/>
              </a:rPr>
            </a:br>
            <a:endParaRPr lang="tr-TR" dirty="0"/>
          </a:p>
        </p:txBody>
      </p:sp>
    </p:spTree>
    <p:extLst>
      <p:ext uri="{BB962C8B-B14F-4D97-AF65-F5344CB8AC3E}">
        <p14:creationId xmlns:p14="http://schemas.microsoft.com/office/powerpoint/2010/main" val="19043659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21215"/>
            <a:ext cx="8435280" cy="634082"/>
          </a:xfrm>
        </p:spPr>
        <p:txBody>
          <a:bodyPr>
            <a:normAutofit/>
          </a:bodyPr>
          <a:lstStyle/>
          <a:p>
            <a:r>
              <a:rPr lang="tr-TR" sz="3400" b="1" dirty="0" smtClean="0"/>
              <a:t>ILO’NUN KURULMASI</a:t>
            </a:r>
            <a:endParaRPr lang="tr-TR" sz="3400" b="1" dirty="0"/>
          </a:p>
        </p:txBody>
      </p:sp>
      <p:sp>
        <p:nvSpPr>
          <p:cNvPr id="3" name="2 İçerik Yer Tutucusu"/>
          <p:cNvSpPr>
            <a:spLocks noGrp="1"/>
          </p:cNvSpPr>
          <p:nvPr>
            <p:ph idx="1"/>
          </p:nvPr>
        </p:nvSpPr>
        <p:spPr>
          <a:xfrm>
            <a:off x="251520" y="822722"/>
            <a:ext cx="6343414" cy="5688632"/>
          </a:xfrm>
          <a:ln w="25400">
            <a:solidFill>
              <a:schemeClr val="accent1"/>
            </a:solidFill>
          </a:ln>
        </p:spPr>
        <p:txBody>
          <a:bodyPr vert="horz" lIns="91440" tIns="45720" rIns="91440" bIns="45720" rtlCol="0">
            <a:noAutofit/>
          </a:bodyPr>
          <a:lstStyle/>
          <a:p>
            <a:pPr lvl="0" algn="just"/>
            <a:r>
              <a:rPr lang="tr-TR" sz="2000" dirty="0"/>
              <a:t>19. asrın sonlarında iş hukuku alanında yaşanan gelişmeler, 20. asrın ilk yarısında vuku bulan iki Dünya Savaşının yarattığı savaş ekonomisi nedeniyle önemli ölçüde duraksar. Böylece, bu dönemde işyerlerinde çalışma koşulları ve </a:t>
            </a:r>
            <a:r>
              <a:rPr lang="tr-TR" sz="2000" dirty="0" err="1"/>
              <a:t>İSG’ne</a:t>
            </a:r>
            <a:r>
              <a:rPr lang="tr-TR" sz="2000" dirty="0"/>
              <a:t> ilişkin önemli bir ilerleme sağlanamaz. Bu dönemin çalışma hayatı açısından önemli iki önemli gelişmesi; Sovyetler Birliği’nde yaşanan devrim ve Uluslararası Çalışma Örgütü’nün (ILO) kurulmasıdır. </a:t>
            </a:r>
            <a:r>
              <a:rPr lang="tr-TR" sz="2000" b="1" dirty="0"/>
              <a:t>1919 yılında kurulmuş</a:t>
            </a:r>
            <a:r>
              <a:rPr lang="tr-TR" sz="2000" dirty="0"/>
              <a:t> olan Uluslararası Çalışma Örgütü, ILO, insan haklarının, sosyal adaletin ve çalışma haklarının iyileştirilmesi için çalışan bir Birleşmiş Milletler ihtisas kuruluşudur. Bu örgütün 1946 yılında Birleşmiş Milletler ile imzaladığı anlaşma sonucunda bir uzmanlık kuruluşu olarak kabullenilmesinden sonra gelişmeler daha da hızlanmıştır. </a:t>
            </a:r>
            <a:endParaRPr lang="tr-TR" sz="2000" dirty="0" smtClean="0"/>
          </a:p>
          <a:p>
            <a:pPr lvl="0" algn="just"/>
            <a:r>
              <a:rPr lang="tr-TR" sz="2000" b="1" dirty="0" smtClean="0"/>
              <a:t>Türkiye </a:t>
            </a:r>
            <a:r>
              <a:rPr lang="tr-TR" sz="2000" b="1" dirty="0"/>
              <a:t>ILO’ya 1932 yılında üye olmuştur. </a:t>
            </a:r>
            <a:r>
              <a:rPr lang="tr-TR" sz="2000" dirty="0"/>
              <a:t>ILO Ankara Ofisi ise 1976 yılında açılmıştır</a:t>
            </a:r>
            <a:r>
              <a:rPr lang="tr-TR" sz="2000" dirty="0" smtClean="0"/>
              <a:t>.</a:t>
            </a:r>
            <a:endParaRPr lang="tr-TR" sz="20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7774" y="1052736"/>
            <a:ext cx="2277058" cy="2277058"/>
          </a:xfrm>
          <a:prstGeom prst="rect">
            <a:avLst/>
          </a:prstGeom>
        </p:spPr>
      </p:pic>
      <p:sp>
        <p:nvSpPr>
          <p:cNvPr id="5" name="Slayt Numarası Yer Tutucusu 4"/>
          <p:cNvSpPr>
            <a:spLocks noGrp="1"/>
          </p:cNvSpPr>
          <p:nvPr>
            <p:ph type="sldNum" sz="quarter" idx="12"/>
          </p:nvPr>
        </p:nvSpPr>
        <p:spPr/>
        <p:txBody>
          <a:bodyPr/>
          <a:lstStyle/>
          <a:p>
            <a:fld id="{B1DEFA8C-F947-479F-BE07-76B6B3F80BF1}" type="slidenum">
              <a:rPr lang="tr-TR" smtClean="0"/>
              <a:pPr/>
              <a:t>20</a:t>
            </a:fld>
            <a:endParaRPr lang="tr-TR"/>
          </a:p>
        </p:txBody>
      </p:sp>
    </p:spTree>
    <p:extLst>
      <p:ext uri="{BB962C8B-B14F-4D97-AF65-F5344CB8AC3E}">
        <p14:creationId xmlns:p14="http://schemas.microsoft.com/office/powerpoint/2010/main" val="2869835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4360" y="1196752"/>
            <a:ext cx="8394104" cy="2160240"/>
          </a:xfrm>
          <a:ln w="25400">
            <a:solidFill>
              <a:schemeClr val="accent1"/>
            </a:solidFill>
          </a:ln>
        </p:spPr>
        <p:txBody>
          <a:bodyPr vert="horz" lIns="91440" tIns="45720" rIns="91440" bIns="45720" rtlCol="0">
            <a:noAutofit/>
          </a:bodyPr>
          <a:lstStyle/>
          <a:p>
            <a:pPr lvl="0"/>
            <a:r>
              <a:rPr lang="tr-TR" sz="2000" dirty="0" smtClean="0"/>
              <a:t>Dünya Sağlık Örgütü (Teşkilatı) 7 Nisan 1948 yılında kurulmuştur. Her yıl 7 Nisan günü «Dünya Sağlık Günü» olarak kutlanır.</a:t>
            </a:r>
          </a:p>
          <a:p>
            <a:pPr lvl="0"/>
            <a:r>
              <a:rPr lang="tr-TR" sz="2000" dirty="0" smtClean="0"/>
              <a:t>Uluslararası </a:t>
            </a:r>
            <a:r>
              <a:rPr lang="tr-TR" sz="2000" dirty="0"/>
              <a:t>Çalışma Örgütü ve Dünya Sağlık </a:t>
            </a:r>
            <a:r>
              <a:rPr lang="tr-TR" sz="2000" dirty="0" smtClean="0"/>
              <a:t>Örgütü'nün </a:t>
            </a:r>
            <a:r>
              <a:rPr lang="tr-TR" sz="2000" dirty="0"/>
              <a:t>de katkılarıyla olumsuz çalışma ve sağlık koşullarının düzeltilmesi amacıyla yasal düzenlemeler ve bilimsel çalışmalarla başlayan bu süreç gelişkin ve kapsamlı bir İSG mevzuatının oluşmasına yol açmıştır.</a:t>
            </a:r>
          </a:p>
        </p:txBody>
      </p:sp>
      <p:sp>
        <p:nvSpPr>
          <p:cNvPr id="4" name="1 Başlık"/>
          <p:cNvSpPr>
            <a:spLocks noGrp="1"/>
          </p:cNvSpPr>
          <p:nvPr>
            <p:ph type="title"/>
          </p:nvPr>
        </p:nvSpPr>
        <p:spPr>
          <a:xfrm>
            <a:off x="539552" y="21215"/>
            <a:ext cx="8435280" cy="634082"/>
          </a:xfrm>
        </p:spPr>
        <p:txBody>
          <a:bodyPr>
            <a:normAutofit fontScale="90000"/>
          </a:bodyPr>
          <a:lstStyle/>
          <a:p>
            <a:r>
              <a:rPr lang="tr-TR" sz="3400" b="1" dirty="0" smtClean="0"/>
              <a:t>DÜNYA SAĞLIK TEŞKİLATININ (WHO) KURULMASI</a:t>
            </a:r>
            <a:endParaRPr lang="tr-TR" sz="3400" b="1"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3898447"/>
            <a:ext cx="6534990" cy="2613996"/>
          </a:xfrm>
          <a:prstGeom prst="rect">
            <a:avLst/>
          </a:prstGeom>
        </p:spPr>
      </p:pic>
      <p:sp>
        <p:nvSpPr>
          <p:cNvPr id="2" name="Slayt Numarası Yer Tutucusu 1"/>
          <p:cNvSpPr>
            <a:spLocks noGrp="1"/>
          </p:cNvSpPr>
          <p:nvPr>
            <p:ph type="sldNum" sz="quarter" idx="12"/>
          </p:nvPr>
        </p:nvSpPr>
        <p:spPr/>
        <p:txBody>
          <a:bodyPr/>
          <a:lstStyle/>
          <a:p>
            <a:fld id="{B1DEFA8C-F947-479F-BE07-76B6B3F80BF1}" type="slidenum">
              <a:rPr lang="tr-TR" smtClean="0"/>
              <a:pPr/>
              <a:t>21</a:t>
            </a:fld>
            <a:endParaRPr lang="tr-TR"/>
          </a:p>
        </p:txBody>
      </p:sp>
    </p:spTree>
    <p:extLst>
      <p:ext uri="{BB962C8B-B14F-4D97-AF65-F5344CB8AC3E}">
        <p14:creationId xmlns:p14="http://schemas.microsoft.com/office/powerpoint/2010/main" val="14980098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B1DEFA8C-F947-479F-BE07-76B6B3F80BF1}" type="slidenum">
              <a:rPr lang="tr-TR" smtClean="0"/>
              <a:pPr/>
              <a:t>22</a:t>
            </a:fld>
            <a:endParaRPr lang="tr-TR" dirty="0"/>
          </a:p>
        </p:txBody>
      </p:sp>
      <p:sp>
        <p:nvSpPr>
          <p:cNvPr id="5" name="Dikdörtgen 4"/>
          <p:cNvSpPr/>
          <p:nvPr/>
        </p:nvSpPr>
        <p:spPr>
          <a:xfrm>
            <a:off x="539552" y="548680"/>
            <a:ext cx="8280920" cy="1077218"/>
          </a:xfrm>
          <a:prstGeom prst="rect">
            <a:avLst/>
          </a:prstGeom>
        </p:spPr>
        <p:txBody>
          <a:bodyPr wrap="square">
            <a:spAutoFit/>
          </a:bodyPr>
          <a:lstStyle/>
          <a:p>
            <a:r>
              <a:rPr lang="tr-TR" sz="3200" b="1" dirty="0" smtClean="0">
                <a:solidFill>
                  <a:srgbClr val="FF0000"/>
                </a:solidFill>
                <a:latin typeface="Comic Sans MS" panose="030F0702030302020204" pitchFamily="66" charset="0"/>
              </a:rPr>
              <a:t>ÜLKEMİZDE İŞ SAĞLIĞI VE GÜVENLİĞİNİN TARİHSEL GELİŞİMİ</a:t>
            </a:r>
            <a:endParaRPr lang="tr-TR" sz="3200"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2492896"/>
            <a:ext cx="6686550" cy="3381375"/>
          </a:xfrm>
          <a:prstGeom prst="rect">
            <a:avLst/>
          </a:prstGeom>
        </p:spPr>
      </p:pic>
    </p:spTree>
    <p:extLst>
      <p:ext uri="{BB962C8B-B14F-4D97-AF65-F5344CB8AC3E}">
        <p14:creationId xmlns:p14="http://schemas.microsoft.com/office/powerpoint/2010/main" val="27311360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116632"/>
            <a:ext cx="8219256" cy="706090"/>
          </a:xfrm>
        </p:spPr>
        <p:txBody>
          <a:bodyPr>
            <a:normAutofit/>
          </a:bodyPr>
          <a:lstStyle/>
          <a:p>
            <a:r>
              <a:rPr lang="tr-TR" sz="3400" b="1" dirty="0" smtClean="0"/>
              <a:t>TANZİMAT ÖNCESİ DÖNEM</a:t>
            </a:r>
            <a:endParaRPr lang="tr-TR" sz="3400" b="1" dirty="0"/>
          </a:p>
        </p:txBody>
      </p:sp>
      <p:sp>
        <p:nvSpPr>
          <p:cNvPr id="3" name="2 İçerik Yer Tutucusu"/>
          <p:cNvSpPr>
            <a:spLocks noGrp="1"/>
          </p:cNvSpPr>
          <p:nvPr>
            <p:ph idx="1"/>
          </p:nvPr>
        </p:nvSpPr>
        <p:spPr>
          <a:xfrm>
            <a:off x="467544" y="1196752"/>
            <a:ext cx="4104456" cy="4531642"/>
          </a:xfrm>
          <a:ln w="25400">
            <a:solidFill>
              <a:schemeClr val="accent1"/>
            </a:solidFill>
          </a:ln>
        </p:spPr>
        <p:txBody>
          <a:bodyPr vert="horz" lIns="91440" tIns="45720" rIns="91440" bIns="45720" rtlCol="0">
            <a:noAutofit/>
          </a:bodyPr>
          <a:lstStyle/>
          <a:p>
            <a:pPr marL="0" indent="0" algn="just">
              <a:buNone/>
            </a:pPr>
            <a:r>
              <a:rPr lang="tr-TR" sz="2000" dirty="0" err="1" smtClean="0"/>
              <a:t>Tanzimattan</a:t>
            </a:r>
            <a:r>
              <a:rPr lang="tr-TR" sz="2000" dirty="0" smtClean="0"/>
              <a:t> </a:t>
            </a:r>
            <a:r>
              <a:rPr lang="tr-TR" sz="2000" dirty="0"/>
              <a:t>önce, XI. ve XII. </a:t>
            </a:r>
            <a:r>
              <a:rPr lang="tr-TR" sz="2000" dirty="0" err="1"/>
              <a:t>yy.’dan</a:t>
            </a:r>
            <a:r>
              <a:rPr lang="tr-TR" sz="2000" dirty="0"/>
              <a:t> itibaren kurulmaya başlanan “</a:t>
            </a:r>
            <a:r>
              <a:rPr lang="tr-TR" sz="2000" b="1" dirty="0"/>
              <a:t>Loncalarda</a:t>
            </a:r>
            <a:r>
              <a:rPr lang="tr-TR" sz="2000" dirty="0"/>
              <a:t>” </a:t>
            </a:r>
            <a:r>
              <a:rPr lang="tr-TR" sz="2000" dirty="0" err="1"/>
              <a:t>İSG’ne</a:t>
            </a:r>
            <a:r>
              <a:rPr lang="tr-TR" sz="2000" dirty="0"/>
              <a:t> rastlanmamakla birlikte, yaşlılık nedeniyle dükkanlarına gelemeyen ya da dükkanları kapanan keza, esnaflığın hangi derecesinde olursa olsun tedavisi mümkün olmayan hastalığa yakalanmış olanlara </a:t>
            </a:r>
            <a:r>
              <a:rPr lang="tr-TR" sz="2000" b="1" dirty="0"/>
              <a:t>“</a:t>
            </a:r>
            <a:r>
              <a:rPr lang="tr-TR" sz="2000" b="1" dirty="0" err="1"/>
              <a:t>Tevaün</a:t>
            </a:r>
            <a:r>
              <a:rPr lang="tr-TR" sz="2000" b="1" dirty="0"/>
              <a:t> Sandığı” </a:t>
            </a:r>
            <a:r>
              <a:rPr lang="tr-TR" sz="2000" dirty="0"/>
              <a:t>denilen sandıktan yardım yapılırdı. Bu yardım sandıklarının, ülkemizde sosyal güvenliğin ilk nüveleri olduğu söylenebilir</a:t>
            </a:r>
            <a:r>
              <a:rPr lang="tr-TR" sz="2000" dirty="0" smtClean="0"/>
              <a:t>.</a:t>
            </a:r>
          </a:p>
          <a:p>
            <a:pPr marL="0" indent="0" algn="just">
              <a:buNone/>
            </a:pPr>
            <a:endParaRPr lang="tr-TR" sz="1600" dirty="0"/>
          </a:p>
          <a:p>
            <a:pPr marL="0" indent="0" algn="just">
              <a:buNone/>
            </a:pPr>
            <a:endParaRPr lang="tr-TR" sz="1600" dirty="0"/>
          </a:p>
          <a:p>
            <a:pPr marL="0" indent="0" algn="just">
              <a:buNone/>
            </a:pPr>
            <a:endParaRPr lang="tr-TR" sz="16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3510" y="1700808"/>
            <a:ext cx="4158462" cy="2376264"/>
          </a:xfrm>
          <a:prstGeom prst="rect">
            <a:avLst/>
          </a:prstGeom>
        </p:spPr>
      </p:pic>
      <p:sp>
        <p:nvSpPr>
          <p:cNvPr id="5" name="Slayt Numarası Yer Tutucusu 4"/>
          <p:cNvSpPr>
            <a:spLocks noGrp="1"/>
          </p:cNvSpPr>
          <p:nvPr>
            <p:ph type="sldNum" sz="quarter" idx="12"/>
          </p:nvPr>
        </p:nvSpPr>
        <p:spPr/>
        <p:txBody>
          <a:bodyPr/>
          <a:lstStyle/>
          <a:p>
            <a:fld id="{B1DEFA8C-F947-479F-BE07-76B6B3F80BF1}" type="slidenum">
              <a:rPr lang="tr-TR" smtClean="0"/>
              <a:pPr/>
              <a:t>23</a:t>
            </a:fld>
            <a:endParaRPr lang="tr-TR"/>
          </a:p>
        </p:txBody>
      </p:sp>
    </p:spTree>
    <p:extLst>
      <p:ext uri="{BB962C8B-B14F-4D97-AF65-F5344CB8AC3E}">
        <p14:creationId xmlns:p14="http://schemas.microsoft.com/office/powerpoint/2010/main" val="15905387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5765" y="8336"/>
            <a:ext cx="8291264" cy="490066"/>
          </a:xfrm>
        </p:spPr>
        <p:txBody>
          <a:bodyPr>
            <a:noAutofit/>
          </a:bodyPr>
          <a:lstStyle/>
          <a:p>
            <a:r>
              <a:rPr lang="tr-TR" sz="3400" b="1" dirty="0" smtClean="0"/>
              <a:t>TANZİMAT VE MEŞRUTİYET DÖNEMİ</a:t>
            </a:r>
            <a:endParaRPr lang="tr-TR" sz="3400" b="1" dirty="0"/>
          </a:p>
        </p:txBody>
      </p:sp>
      <p:sp>
        <p:nvSpPr>
          <p:cNvPr id="3" name="2 İçerik Yer Tutucusu"/>
          <p:cNvSpPr>
            <a:spLocks noGrp="1"/>
          </p:cNvSpPr>
          <p:nvPr>
            <p:ph idx="1"/>
          </p:nvPr>
        </p:nvSpPr>
        <p:spPr>
          <a:xfrm>
            <a:off x="251520" y="504276"/>
            <a:ext cx="8784976" cy="3846638"/>
          </a:xfrm>
          <a:ln w="25400">
            <a:solidFill>
              <a:schemeClr val="accent1"/>
            </a:solidFill>
          </a:ln>
        </p:spPr>
        <p:txBody>
          <a:bodyPr vert="horz" lIns="91440" tIns="45720" rIns="91440" bIns="45720" rtlCol="0">
            <a:noAutofit/>
          </a:bodyPr>
          <a:lstStyle/>
          <a:p>
            <a:pPr algn="just"/>
            <a:r>
              <a:rPr lang="tr-TR" sz="1800" dirty="0" smtClean="0"/>
              <a:t>Bu </a:t>
            </a:r>
            <a:r>
              <a:rPr lang="tr-TR" sz="1800" dirty="0"/>
              <a:t>dönemde, çalışma hayatında loncaların, vakıfların, aile içi yardımlaşmanın ve dini kurumların etkisi devam etmekle beraber; en önemli gelişme devletin çalışma yaşamına müdahale etmeye başlamasıdır. İş hukuku, sosyal koruma ve İSG yönünden ilk mevzuatın bu dönemde oluşmaya başladığı görülmektedir.</a:t>
            </a:r>
          </a:p>
          <a:p>
            <a:pPr lvl="0" algn="just"/>
            <a:r>
              <a:rPr lang="tr-TR" sz="1800" b="1" dirty="0"/>
              <a:t>10 Nisan 1845</a:t>
            </a:r>
            <a:r>
              <a:rPr lang="tr-TR" sz="1800" dirty="0"/>
              <a:t> yılında çıkarılan </a:t>
            </a:r>
            <a:r>
              <a:rPr lang="tr-TR" sz="1800" b="1" dirty="0"/>
              <a:t>Polis Nizamnamesi</a:t>
            </a:r>
            <a:r>
              <a:rPr lang="tr-TR" sz="1800" dirty="0"/>
              <a:t> ile polise, işçi sınıfıyla ilgili şu görev verilmişti:</a:t>
            </a:r>
          </a:p>
          <a:p>
            <a:pPr marL="0" indent="0" algn="just">
              <a:buNone/>
            </a:pPr>
            <a:r>
              <a:rPr lang="tr-TR" sz="1800" dirty="0"/>
              <a:t>Madde 12: İşini ve gücünü bırakıp, sadece kullara iş bıraktırma amacında olan işçi ve işçi türünden kişilerin cemiyet ve toplantılarını ve gene bunun gibi kamu asayişini bozacak her türlü fitne ve fesat cemiyetlerini dağıtıp yok ederek ihtilal olayının önünün kesilmesi işine sarılmak ve sürekli bununla uğraşmak.  Bu madde ile kamu düzenini bozucu etkilerin önünün alınması hedeflenmiştir.  </a:t>
            </a:r>
          </a:p>
          <a:p>
            <a:pPr lvl="0" algn="just"/>
            <a:r>
              <a:rPr lang="tr-TR" sz="1800" b="1" dirty="0"/>
              <a:t>1863</a:t>
            </a:r>
            <a:r>
              <a:rPr lang="tr-TR" sz="1800" dirty="0"/>
              <a:t> yılında çıkarılan </a:t>
            </a:r>
            <a:r>
              <a:rPr lang="tr-TR" sz="1800" b="1" dirty="0" err="1"/>
              <a:t>Mevadd</a:t>
            </a:r>
            <a:r>
              <a:rPr lang="tr-TR" sz="1800" b="1" dirty="0"/>
              <a:t>-ı </a:t>
            </a:r>
            <a:r>
              <a:rPr lang="tr-TR" sz="1800" b="1" dirty="0" err="1"/>
              <a:t>Madeniyeye</a:t>
            </a:r>
            <a:r>
              <a:rPr lang="tr-TR" sz="1800" b="1" dirty="0"/>
              <a:t> Dair Nizamname</a:t>
            </a:r>
            <a:r>
              <a:rPr lang="tr-TR" sz="1800" dirty="0"/>
              <a:t>; maden işyerlerinin yönetimine ilişkin esasları belirlenmeye çalışılmıştır.</a:t>
            </a:r>
          </a:p>
          <a:p>
            <a:pPr marL="0" indent="0">
              <a:buNone/>
            </a:pPr>
            <a:endParaRPr lang="tr-TR" sz="1600" dirty="0"/>
          </a:p>
          <a:p>
            <a:pPr marL="0" indent="0">
              <a:buNone/>
            </a:pPr>
            <a:endParaRPr lang="tr-TR" sz="16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4437112"/>
            <a:ext cx="4306337" cy="2396007"/>
          </a:xfrm>
          <a:prstGeom prst="rect">
            <a:avLst/>
          </a:prstGeom>
        </p:spPr>
      </p:pic>
      <p:sp>
        <p:nvSpPr>
          <p:cNvPr id="5" name="Slayt Numarası Yer Tutucusu 4"/>
          <p:cNvSpPr>
            <a:spLocks noGrp="1"/>
          </p:cNvSpPr>
          <p:nvPr>
            <p:ph type="sldNum" sz="quarter" idx="12"/>
          </p:nvPr>
        </p:nvSpPr>
        <p:spPr/>
        <p:txBody>
          <a:bodyPr/>
          <a:lstStyle/>
          <a:p>
            <a:fld id="{B1DEFA8C-F947-479F-BE07-76B6B3F80BF1}" type="slidenum">
              <a:rPr lang="tr-TR" smtClean="0"/>
              <a:pPr/>
              <a:t>24</a:t>
            </a:fld>
            <a:endParaRPr lang="tr-TR"/>
          </a:p>
        </p:txBody>
      </p:sp>
    </p:spTree>
    <p:extLst>
      <p:ext uri="{BB962C8B-B14F-4D97-AF65-F5344CB8AC3E}">
        <p14:creationId xmlns:p14="http://schemas.microsoft.com/office/powerpoint/2010/main" val="450545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116632"/>
            <a:ext cx="8207477" cy="518696"/>
          </a:xfrm>
        </p:spPr>
        <p:txBody>
          <a:bodyPr>
            <a:normAutofit fontScale="90000"/>
          </a:bodyPr>
          <a:lstStyle/>
          <a:p>
            <a:r>
              <a:rPr lang="tr-TR" sz="3400" b="1" dirty="0" smtClean="0"/>
              <a:t>DİLAVER PAŞA NİZAMNAMESİ</a:t>
            </a:r>
            <a:endParaRPr lang="tr-TR" sz="3400" b="1" dirty="0"/>
          </a:p>
        </p:txBody>
      </p:sp>
      <p:sp>
        <p:nvSpPr>
          <p:cNvPr id="3" name="2 İçerik Yer Tutucusu"/>
          <p:cNvSpPr>
            <a:spLocks noGrp="1"/>
          </p:cNvSpPr>
          <p:nvPr>
            <p:ph idx="1"/>
          </p:nvPr>
        </p:nvSpPr>
        <p:spPr>
          <a:xfrm>
            <a:off x="351286" y="661056"/>
            <a:ext cx="8467751" cy="3416016"/>
          </a:xfrm>
          <a:ln w="25400">
            <a:solidFill>
              <a:schemeClr val="accent1"/>
            </a:solidFill>
          </a:ln>
        </p:spPr>
        <p:txBody>
          <a:bodyPr vert="horz" lIns="91440" tIns="45720" rIns="91440" bIns="45720" rtlCol="0">
            <a:noAutofit/>
          </a:bodyPr>
          <a:lstStyle/>
          <a:p>
            <a:pPr marL="0" lvl="0" indent="0" algn="just">
              <a:buNone/>
            </a:pPr>
            <a:r>
              <a:rPr lang="tr-TR" sz="2000" dirty="0" smtClean="0"/>
              <a:t>Çalışma </a:t>
            </a:r>
            <a:r>
              <a:rPr lang="tr-TR" sz="2000" dirty="0"/>
              <a:t>koşullarının ağırlığı ve çok sayıda işçinin akciğer hastalıklarına yakalanması kömür ocaklarındaki üretimde düşmelerinin neden olduğundan dolayı düşük üretimi artırmak amacıyla </a:t>
            </a:r>
            <a:r>
              <a:rPr lang="tr-TR" sz="2000" b="1" dirty="0"/>
              <a:t>1865</a:t>
            </a:r>
            <a:r>
              <a:rPr lang="tr-TR" sz="2000" dirty="0"/>
              <a:t> yılında Madeni Hümayun Nazırı Dilaver Paşa tarafından </a:t>
            </a:r>
            <a:r>
              <a:rPr lang="tr-TR" sz="2000" b="1" dirty="0"/>
              <a:t>bir tüzük </a:t>
            </a:r>
            <a:r>
              <a:rPr lang="tr-TR" sz="2000" dirty="0"/>
              <a:t>hazırlanmıştır. Padişah tarafından onaylanmadığı için bir tüzük niteliği kazanamadığı için Nizamname haline dönüştürülen bu yasal hüküm; çalışma koşullarına ilişkin olarak getirdiği düzenlemeler yanında, </a:t>
            </a:r>
            <a:r>
              <a:rPr lang="tr-TR" sz="2000" b="1" dirty="0"/>
              <a:t>madende bir hekim bulundurulmasını </a:t>
            </a:r>
            <a:r>
              <a:rPr lang="tr-TR" sz="2000" dirty="0"/>
              <a:t>da hükme bağlamıştır. Bu Nizamname, Ereğli Kömür Havzasında çalışan kömür işçilerinin sosyal ve ekonomik durumunu düzeltmek ve kömür üretimini arttırmak amacı ile çıkarılmıştır. 100 maddeden oluşan bu nizamname aynı zamanda </a:t>
            </a:r>
            <a:r>
              <a:rPr lang="tr-TR" sz="2000" b="1" dirty="0"/>
              <a:t>“Havza-i </a:t>
            </a:r>
            <a:r>
              <a:rPr lang="tr-TR" sz="2000" b="1" dirty="0" err="1"/>
              <a:t>Fahmiye</a:t>
            </a:r>
            <a:r>
              <a:rPr lang="tr-TR" sz="2000" b="1" dirty="0"/>
              <a:t> </a:t>
            </a:r>
            <a:r>
              <a:rPr lang="tr-TR" sz="2000" b="1" dirty="0" err="1"/>
              <a:t>Teamülnamesi</a:t>
            </a:r>
            <a:r>
              <a:rPr lang="tr-TR" sz="2000" b="1" dirty="0"/>
              <a:t>” </a:t>
            </a:r>
            <a:r>
              <a:rPr lang="tr-TR" sz="2000" dirty="0"/>
              <a:t>olarak da isimlendirilir. </a:t>
            </a:r>
            <a:endParaRPr lang="tr-TR" sz="2000" dirty="0" smtClean="0"/>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4221088"/>
            <a:ext cx="4968552" cy="2484276"/>
          </a:xfrm>
          <a:prstGeom prst="rect">
            <a:avLst/>
          </a:prstGeom>
        </p:spPr>
      </p:pic>
      <p:sp>
        <p:nvSpPr>
          <p:cNvPr id="5" name="Slayt Numarası Yer Tutucusu 4"/>
          <p:cNvSpPr>
            <a:spLocks noGrp="1"/>
          </p:cNvSpPr>
          <p:nvPr>
            <p:ph type="sldNum" sz="quarter" idx="12"/>
          </p:nvPr>
        </p:nvSpPr>
        <p:spPr/>
        <p:txBody>
          <a:bodyPr/>
          <a:lstStyle/>
          <a:p>
            <a:fld id="{B1DEFA8C-F947-479F-BE07-76B6B3F80BF1}" type="slidenum">
              <a:rPr lang="tr-TR" smtClean="0"/>
              <a:pPr/>
              <a:t>25</a:t>
            </a:fld>
            <a:endParaRPr lang="tr-TR"/>
          </a:p>
        </p:txBody>
      </p:sp>
    </p:spTree>
    <p:extLst>
      <p:ext uri="{BB962C8B-B14F-4D97-AF65-F5344CB8AC3E}">
        <p14:creationId xmlns:p14="http://schemas.microsoft.com/office/powerpoint/2010/main" val="1142946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6826" y="908720"/>
            <a:ext cx="8496944" cy="2592288"/>
          </a:xfrm>
          <a:ln w="25400">
            <a:solidFill>
              <a:schemeClr val="accent1"/>
            </a:solidFill>
          </a:ln>
        </p:spPr>
        <p:txBody>
          <a:bodyPr vert="horz" lIns="91440" tIns="45720" rIns="91440" bIns="45720" rtlCol="0">
            <a:noAutofit/>
          </a:bodyPr>
          <a:lstStyle/>
          <a:p>
            <a:pPr marL="0" lvl="0" indent="0" algn="just">
              <a:buNone/>
            </a:pPr>
            <a:r>
              <a:rPr lang="tr-TR" sz="2000" dirty="0" smtClean="0"/>
              <a:t>Bu </a:t>
            </a:r>
            <a:r>
              <a:rPr lang="tr-TR" sz="2000" dirty="0"/>
              <a:t>nizamnamede, işçiye ait dinlenme ve tatil zamanları, barınma yerleri, çalışma saatlerine de yer verilmiştir. Nizamnameye göre, kömür işverenleri işçilere yatacak yer temin etmek zorunda idi. Çalışma süresi </a:t>
            </a:r>
            <a:r>
              <a:rPr lang="tr-TR" sz="2000" b="1" dirty="0"/>
              <a:t>10 saat olarak </a:t>
            </a:r>
            <a:r>
              <a:rPr lang="tr-TR" sz="2000" dirty="0"/>
              <a:t>saptanmıştı. Ücretlere diğer alacaklara nazaran öncelik tanınmış, nöbetleşe çalışma esası kabul edilmiş, toplu işten çıkarma konusunda işçilerin işsiz kalmalarını önlemek için işletmenin faaliyetine son verilmesini önceden haber vermek zorunluluğu konmuştur. </a:t>
            </a:r>
            <a:r>
              <a:rPr lang="tr-TR" sz="2000" dirty="0" err="1"/>
              <a:t>Dilaverpaşa</a:t>
            </a:r>
            <a:r>
              <a:rPr lang="tr-TR" sz="2000" dirty="0"/>
              <a:t> Nizamnamesi, </a:t>
            </a:r>
            <a:r>
              <a:rPr lang="tr-TR" sz="2000" b="1" dirty="0"/>
              <a:t>iş kazalarını önlemek için alınması gerekli iş güvenliği tedbirlerini de belirtmişti.</a:t>
            </a:r>
          </a:p>
        </p:txBody>
      </p:sp>
      <p:sp>
        <p:nvSpPr>
          <p:cNvPr id="6" name="1 Başlık"/>
          <p:cNvSpPr>
            <a:spLocks noGrp="1"/>
          </p:cNvSpPr>
          <p:nvPr>
            <p:ph type="title"/>
          </p:nvPr>
        </p:nvSpPr>
        <p:spPr>
          <a:xfrm>
            <a:off x="611560" y="116632"/>
            <a:ext cx="8207477" cy="518696"/>
          </a:xfrm>
        </p:spPr>
        <p:txBody>
          <a:bodyPr>
            <a:normAutofit fontScale="90000"/>
          </a:bodyPr>
          <a:lstStyle/>
          <a:p>
            <a:r>
              <a:rPr lang="tr-TR" sz="3400" b="1" dirty="0" smtClean="0"/>
              <a:t>DİLAVER PAŞA NİZAMNAMESİ</a:t>
            </a:r>
            <a:endParaRPr lang="tr-TR" sz="3400" b="1" dirty="0"/>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3861048"/>
            <a:ext cx="4968552" cy="2484276"/>
          </a:xfrm>
          <a:prstGeom prst="rect">
            <a:avLst/>
          </a:prstGeom>
        </p:spPr>
      </p:pic>
      <p:sp>
        <p:nvSpPr>
          <p:cNvPr id="2" name="Slayt Numarası Yer Tutucusu 1"/>
          <p:cNvSpPr>
            <a:spLocks noGrp="1"/>
          </p:cNvSpPr>
          <p:nvPr>
            <p:ph type="sldNum" sz="quarter" idx="12"/>
          </p:nvPr>
        </p:nvSpPr>
        <p:spPr/>
        <p:txBody>
          <a:bodyPr/>
          <a:lstStyle/>
          <a:p>
            <a:fld id="{B1DEFA8C-F947-479F-BE07-76B6B3F80BF1}" type="slidenum">
              <a:rPr lang="tr-TR" smtClean="0"/>
              <a:pPr/>
              <a:t>26</a:t>
            </a:fld>
            <a:endParaRPr lang="tr-TR"/>
          </a:p>
        </p:txBody>
      </p:sp>
    </p:spTree>
    <p:extLst>
      <p:ext uri="{BB962C8B-B14F-4D97-AF65-F5344CB8AC3E}">
        <p14:creationId xmlns:p14="http://schemas.microsoft.com/office/powerpoint/2010/main" val="20108210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6415" y="0"/>
            <a:ext cx="8800334" cy="836712"/>
          </a:xfrm>
        </p:spPr>
        <p:txBody>
          <a:bodyPr>
            <a:normAutofit/>
          </a:bodyPr>
          <a:lstStyle/>
          <a:p>
            <a:r>
              <a:rPr lang="tr-TR" sz="3400" b="1" dirty="0" smtClean="0"/>
              <a:t>MAADİN NİZAMNAMESİ VE DİĞER GELİŞMELER</a:t>
            </a:r>
            <a:endParaRPr lang="tr-TR" sz="3400" b="1" dirty="0"/>
          </a:p>
        </p:txBody>
      </p:sp>
      <p:sp>
        <p:nvSpPr>
          <p:cNvPr id="3" name="2 İçerik Yer Tutucusu"/>
          <p:cNvSpPr>
            <a:spLocks noGrp="1"/>
          </p:cNvSpPr>
          <p:nvPr>
            <p:ph idx="1"/>
          </p:nvPr>
        </p:nvSpPr>
        <p:spPr>
          <a:xfrm>
            <a:off x="156415" y="1052736"/>
            <a:ext cx="6935865" cy="5737538"/>
          </a:xfrm>
          <a:ln w="25400">
            <a:solidFill>
              <a:schemeClr val="accent1"/>
            </a:solidFill>
          </a:ln>
        </p:spPr>
        <p:txBody>
          <a:bodyPr vert="horz" lIns="91440" tIns="45720" rIns="91440" bIns="45720" rtlCol="0">
            <a:noAutofit/>
          </a:bodyPr>
          <a:lstStyle/>
          <a:p>
            <a:pPr lvl="0" algn="just"/>
            <a:r>
              <a:rPr lang="tr-TR" sz="2000" b="1" dirty="0"/>
              <a:t>1869</a:t>
            </a:r>
            <a:r>
              <a:rPr lang="tr-TR" sz="2000" dirty="0"/>
              <a:t> </a:t>
            </a:r>
            <a:r>
              <a:rPr lang="tr-TR" sz="2000" b="1" dirty="0" err="1"/>
              <a:t>Maadin</a:t>
            </a:r>
            <a:r>
              <a:rPr lang="tr-TR" sz="2000" b="1" dirty="0"/>
              <a:t> Nizamnamesi</a:t>
            </a:r>
            <a:r>
              <a:rPr lang="tr-TR" sz="2000" dirty="0"/>
              <a:t> ile iş güvenliği ilkeleri üzerinde durulmuş ve akit serbestisi ilkesi tanımlanmaya çalışılmıştır. Bununla işçi haklarının korunması ve güvenliği bakımından önemli yenilikler getirilmiştir. İş kazasına uğrayan işçilere ve bunların ölümü halinde ailelerine tazminat isteme hakkı öngörülmüş, objektif sorumluluk esası kabul edilmiştir. Bundan başka, maden işletmecilerini madenlerde gerekli ilaç ve doktor bulundurmakla zorunlu tutmuştur</a:t>
            </a:r>
          </a:p>
          <a:p>
            <a:pPr lvl="0"/>
            <a:r>
              <a:rPr lang="tr-TR" sz="2000" b="1" dirty="0"/>
              <a:t>1876’</a:t>
            </a:r>
            <a:r>
              <a:rPr lang="tr-TR" sz="2000" dirty="0"/>
              <a:t>da çıkarılan</a:t>
            </a:r>
            <a:r>
              <a:rPr lang="tr-TR" sz="2000" b="1" dirty="0"/>
              <a:t> Mecelle</a:t>
            </a:r>
            <a:r>
              <a:rPr lang="tr-TR" sz="2000" dirty="0"/>
              <a:t>, ilk Türk Medeni Kanunudur. Mecelle, çalışma ilişkilerinin düzenlenmesinde ilkel ve bireyci bir görüş getirmiştir.</a:t>
            </a:r>
          </a:p>
          <a:p>
            <a:pPr lvl="0"/>
            <a:r>
              <a:rPr lang="tr-TR" sz="2000" b="1" dirty="0"/>
              <a:t>28 Nisan 1921</a:t>
            </a:r>
            <a:r>
              <a:rPr lang="tr-TR" sz="2000" dirty="0"/>
              <a:t> tarih ve 114 sayılı “</a:t>
            </a:r>
            <a:r>
              <a:rPr lang="tr-TR" sz="2000" b="1" dirty="0"/>
              <a:t>Zonguldak ve Ereğli Havza-i </a:t>
            </a:r>
            <a:r>
              <a:rPr lang="tr-TR" sz="2000" b="1" dirty="0" err="1"/>
              <a:t>Fahmiyesinde</a:t>
            </a:r>
            <a:r>
              <a:rPr lang="tr-TR" sz="2000" b="1" dirty="0"/>
              <a:t> Mevcut Kömür Tozlarının Amale Menafi-i </a:t>
            </a:r>
            <a:r>
              <a:rPr lang="tr-TR" sz="2000" b="1" dirty="0" err="1"/>
              <a:t>Umumiyesine</a:t>
            </a:r>
            <a:r>
              <a:rPr lang="tr-TR" sz="2000" b="1" dirty="0"/>
              <a:t> Olarak </a:t>
            </a:r>
            <a:r>
              <a:rPr lang="tr-TR" sz="2000" b="1" dirty="0" err="1"/>
              <a:t>Füruhtuna</a:t>
            </a:r>
            <a:r>
              <a:rPr lang="tr-TR" sz="2000" b="1" dirty="0"/>
              <a:t> Dair Kanun</a:t>
            </a:r>
            <a:r>
              <a:rPr lang="tr-TR" sz="2000" dirty="0"/>
              <a:t>” çıkarılmıştır. Bu yasayla, Zonguldak ve Ereğli kömür bölgesinde üretim sırasında ortaya çıkan ve işletmece terkedilmiş kömür tozlarının açık arttırma yoluyla satılarak elde edilen paraların işçiler lehine kullanılması sağlanmıştı</a:t>
            </a:r>
            <a:r>
              <a:rPr lang="tr-TR" sz="2000" dirty="0" smtClean="0"/>
              <a:t>.</a:t>
            </a:r>
            <a:endParaRPr lang="tr-TR" sz="2000" dirty="0"/>
          </a:p>
        </p:txBody>
      </p:sp>
      <p:pic>
        <p:nvPicPr>
          <p:cNvPr id="4" name="Resim 3"/>
          <p:cNvPicPr>
            <a:picLocks noChangeAspect="1"/>
          </p:cNvPicPr>
          <p:nvPr/>
        </p:nvPicPr>
        <p:blipFill>
          <a:blip r:embed="rId3"/>
          <a:stretch>
            <a:fillRect/>
          </a:stretch>
        </p:blipFill>
        <p:spPr>
          <a:xfrm>
            <a:off x="7199628" y="1268760"/>
            <a:ext cx="1757121" cy="1584176"/>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9628" y="4797152"/>
            <a:ext cx="1798705" cy="1798705"/>
          </a:xfrm>
          <a:prstGeom prst="rect">
            <a:avLst/>
          </a:prstGeom>
        </p:spPr>
      </p:pic>
      <p:sp>
        <p:nvSpPr>
          <p:cNvPr id="6" name="Slayt Numarası Yer Tutucusu 5"/>
          <p:cNvSpPr>
            <a:spLocks noGrp="1"/>
          </p:cNvSpPr>
          <p:nvPr>
            <p:ph type="sldNum" sz="quarter" idx="12"/>
          </p:nvPr>
        </p:nvSpPr>
        <p:spPr/>
        <p:txBody>
          <a:bodyPr/>
          <a:lstStyle/>
          <a:p>
            <a:fld id="{B1DEFA8C-F947-479F-BE07-76B6B3F80BF1}" type="slidenum">
              <a:rPr lang="tr-TR" smtClean="0"/>
              <a:pPr/>
              <a:t>27</a:t>
            </a:fld>
            <a:endParaRPr lang="tr-TR"/>
          </a:p>
        </p:txBody>
      </p:sp>
    </p:spTree>
    <p:extLst>
      <p:ext uri="{BB962C8B-B14F-4D97-AF65-F5344CB8AC3E}">
        <p14:creationId xmlns:p14="http://schemas.microsoft.com/office/powerpoint/2010/main" val="40299257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119341"/>
            <a:ext cx="8291264" cy="562074"/>
          </a:xfrm>
        </p:spPr>
        <p:txBody>
          <a:bodyPr>
            <a:noAutofit/>
          </a:bodyPr>
          <a:lstStyle/>
          <a:p>
            <a:r>
              <a:rPr lang="tr-TR" sz="3400" b="1" dirty="0" smtClean="0"/>
              <a:t>DİĞER GELİŞMELER</a:t>
            </a:r>
            <a:endParaRPr lang="tr-TR" sz="3400" b="1" dirty="0"/>
          </a:p>
        </p:txBody>
      </p:sp>
      <p:sp>
        <p:nvSpPr>
          <p:cNvPr id="3" name="2 İçerik Yer Tutucusu"/>
          <p:cNvSpPr>
            <a:spLocks noGrp="1"/>
          </p:cNvSpPr>
          <p:nvPr>
            <p:ph idx="1"/>
          </p:nvPr>
        </p:nvSpPr>
        <p:spPr>
          <a:xfrm>
            <a:off x="323528" y="753423"/>
            <a:ext cx="8424936" cy="2963609"/>
          </a:xfrm>
          <a:ln w="25400">
            <a:solidFill>
              <a:schemeClr val="accent1"/>
            </a:solidFill>
          </a:ln>
        </p:spPr>
        <p:txBody>
          <a:bodyPr vert="horz" lIns="91440" tIns="45720" rIns="91440" bIns="45720" rtlCol="0">
            <a:noAutofit/>
          </a:bodyPr>
          <a:lstStyle/>
          <a:p>
            <a:pPr lvl="0" algn="just"/>
            <a:r>
              <a:rPr lang="tr-TR" sz="2000" dirty="0" smtClean="0"/>
              <a:t>Bu </a:t>
            </a:r>
            <a:r>
              <a:rPr lang="tr-TR" sz="2000" dirty="0"/>
              <a:t>yasadan hemen sonra, Ereğli kömür bölgesi maden işçileri hakkında uygulanmak üzere </a:t>
            </a:r>
            <a:r>
              <a:rPr lang="tr-TR" sz="2000" b="1" dirty="0"/>
              <a:t>10.9.1921</a:t>
            </a:r>
            <a:r>
              <a:rPr lang="tr-TR" sz="2000" dirty="0"/>
              <a:t> tarih ve 151 sayılı “</a:t>
            </a:r>
            <a:r>
              <a:rPr lang="tr-TR" sz="2000" b="1" dirty="0"/>
              <a:t>Ereğli Havza-i </a:t>
            </a:r>
            <a:r>
              <a:rPr lang="tr-TR" sz="2000" b="1" dirty="0" err="1"/>
              <a:t>Fahmiyesi</a:t>
            </a:r>
            <a:r>
              <a:rPr lang="tr-TR" sz="2000" b="1" dirty="0"/>
              <a:t> Maden Amelesinin Hukukuna Müteallik Kanun</a:t>
            </a:r>
            <a:r>
              <a:rPr lang="tr-TR" sz="2000" dirty="0"/>
              <a:t>” çıkarılmıştır. Yasa uyarınca kömür işçilerinin çalışma koşullarının düzeltilmesine yönelik hükümler getirilmiştir. Bu yasa uygulanma alanı ve işçilere tanıdığı haklar yönünden sınırlı da olsa, dönemin koşullarına göre, sosyal politika açısından önemli bir adımın başlangıcı olmuştur. Sadece bireysel iş ilişkileri konusunda değil, </a:t>
            </a:r>
            <a:r>
              <a:rPr lang="tr-TR" sz="2000" b="1" dirty="0"/>
              <a:t>sosyal sigortalarla ilgili bazı önemli kurallara</a:t>
            </a:r>
            <a:r>
              <a:rPr lang="tr-TR" sz="2000" dirty="0"/>
              <a:t> da yer vermiştir. Bu nedenle anılan yasa “ilk mahdut portreli iş kanunumuz” biçiminde nitelendirilmiştir</a:t>
            </a: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3861048"/>
            <a:ext cx="5081764" cy="2848868"/>
          </a:xfrm>
          <a:prstGeom prst="rect">
            <a:avLst/>
          </a:prstGeom>
        </p:spPr>
      </p:pic>
      <p:sp>
        <p:nvSpPr>
          <p:cNvPr id="4" name="Slayt Numarası Yer Tutucusu 3"/>
          <p:cNvSpPr>
            <a:spLocks noGrp="1"/>
          </p:cNvSpPr>
          <p:nvPr>
            <p:ph type="sldNum" sz="quarter" idx="12"/>
          </p:nvPr>
        </p:nvSpPr>
        <p:spPr/>
        <p:txBody>
          <a:bodyPr/>
          <a:lstStyle/>
          <a:p>
            <a:fld id="{B1DEFA8C-F947-479F-BE07-76B6B3F80BF1}" type="slidenum">
              <a:rPr lang="tr-TR" smtClean="0"/>
              <a:pPr/>
              <a:t>28</a:t>
            </a:fld>
            <a:endParaRPr lang="tr-TR"/>
          </a:p>
        </p:txBody>
      </p:sp>
    </p:spTree>
    <p:extLst>
      <p:ext uri="{BB962C8B-B14F-4D97-AF65-F5344CB8AC3E}">
        <p14:creationId xmlns:p14="http://schemas.microsoft.com/office/powerpoint/2010/main" val="20207020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49492" y="152636"/>
            <a:ext cx="8332440" cy="562074"/>
          </a:xfrm>
        </p:spPr>
        <p:txBody>
          <a:bodyPr>
            <a:normAutofit fontScale="90000"/>
          </a:bodyPr>
          <a:lstStyle/>
          <a:p>
            <a:r>
              <a:rPr lang="tr-TR" sz="3400" b="1" dirty="0" smtClean="0"/>
              <a:t>CUMHURİYET SONRASI DÖNEM</a:t>
            </a:r>
            <a:endParaRPr lang="tr-TR" sz="3400" b="1" dirty="0"/>
          </a:p>
        </p:txBody>
      </p:sp>
      <p:sp>
        <p:nvSpPr>
          <p:cNvPr id="3" name="2 İçerik Yer Tutucusu"/>
          <p:cNvSpPr>
            <a:spLocks noGrp="1"/>
          </p:cNvSpPr>
          <p:nvPr>
            <p:ph idx="1"/>
          </p:nvPr>
        </p:nvSpPr>
        <p:spPr>
          <a:xfrm>
            <a:off x="266936" y="836712"/>
            <a:ext cx="8697552" cy="3240360"/>
          </a:xfrm>
          <a:ln w="25400">
            <a:solidFill>
              <a:schemeClr val="accent1"/>
            </a:solidFill>
          </a:ln>
        </p:spPr>
        <p:txBody>
          <a:bodyPr vert="horz" lIns="91440" tIns="45720" rIns="91440" bIns="45720" rtlCol="0">
            <a:noAutofit/>
          </a:bodyPr>
          <a:lstStyle/>
          <a:p>
            <a:pPr lvl="0" algn="just"/>
            <a:r>
              <a:rPr lang="tr-TR" sz="2000" b="1" dirty="0" smtClean="0"/>
              <a:t>1926 </a:t>
            </a:r>
            <a:r>
              <a:rPr lang="tr-TR" sz="2000" b="1" dirty="0"/>
              <a:t>Tarihli Borçlar Kanunu:</a:t>
            </a:r>
            <a:r>
              <a:rPr lang="tr-TR" sz="2000" dirty="0"/>
              <a:t> İşverenlerin tehlikeli durumla karşı tedbir almasını, sıhhi çalışma mahalleri ve işçilerin yatması bahis mevzuu olması halinde, sıhhi yatacak yer temini hükümlerini getirmiştir.</a:t>
            </a:r>
          </a:p>
          <a:p>
            <a:pPr lvl="0" algn="just"/>
            <a:r>
              <a:rPr lang="tr-TR" sz="2000" b="1" dirty="0"/>
              <a:t>1930 Tarihli Umumi </a:t>
            </a:r>
            <a:r>
              <a:rPr lang="tr-TR" sz="2000" b="1" dirty="0" err="1"/>
              <a:t>Hıfzısıhha</a:t>
            </a:r>
            <a:r>
              <a:rPr lang="tr-TR" sz="2000" b="1" dirty="0"/>
              <a:t> Kanunu:</a:t>
            </a:r>
            <a:r>
              <a:rPr lang="tr-TR" sz="2000" dirty="0"/>
              <a:t> 12 yaşından küçük çocukların çalışma yasağı, 12-16 yaşları arasındakilerin 8 saatten fazla çalıştırılma yasağı ve gece saat 20’den sonra çalıştırılmasının yasaklanması hükümlerini getirmiştir. Gebe kadınlar ile ilgili hükümler ve 180. maddesi gereğince de; elliden fazla işçi çalıştıran işyerlerinin hekim çalıştırma hükmünü getirmiştir.</a:t>
            </a:r>
          </a:p>
          <a:p>
            <a:pPr lvl="0" algn="just"/>
            <a:r>
              <a:rPr lang="tr-TR" sz="2000" b="1" dirty="0"/>
              <a:t>1930 Tarihli Belediyeler Kanunu: </a:t>
            </a:r>
            <a:r>
              <a:rPr lang="tr-TR" sz="2000" dirty="0"/>
              <a:t>İşyerlerinin sağlık açısından teftişinin belediyelerce yapılması hükmünü </a:t>
            </a:r>
            <a:r>
              <a:rPr lang="tr-TR" sz="2000" dirty="0" smtClean="0"/>
              <a:t>getirmiştir</a:t>
            </a:r>
            <a:endParaRPr lang="tr-TR" sz="2000" dirty="0"/>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4199074"/>
            <a:ext cx="3744416" cy="2598398"/>
          </a:xfrm>
          <a:prstGeom prst="rect">
            <a:avLst/>
          </a:prstGeom>
        </p:spPr>
      </p:pic>
      <p:sp>
        <p:nvSpPr>
          <p:cNvPr id="5" name="Slayt Numarası Yer Tutucusu 4"/>
          <p:cNvSpPr>
            <a:spLocks noGrp="1"/>
          </p:cNvSpPr>
          <p:nvPr>
            <p:ph type="sldNum" sz="quarter" idx="12"/>
          </p:nvPr>
        </p:nvSpPr>
        <p:spPr/>
        <p:txBody>
          <a:bodyPr/>
          <a:lstStyle/>
          <a:p>
            <a:fld id="{B1DEFA8C-F947-479F-BE07-76B6B3F80BF1}" type="slidenum">
              <a:rPr lang="tr-TR" smtClean="0"/>
              <a:pPr/>
              <a:t>29</a:t>
            </a:fld>
            <a:endParaRPr lang="tr-TR"/>
          </a:p>
        </p:txBody>
      </p:sp>
    </p:spTree>
    <p:extLst>
      <p:ext uri="{BB962C8B-B14F-4D97-AF65-F5344CB8AC3E}">
        <p14:creationId xmlns:p14="http://schemas.microsoft.com/office/powerpoint/2010/main" val="1958644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700808"/>
            <a:ext cx="5338936" cy="3993230"/>
          </a:xfrm>
        </p:spPr>
        <p:txBody>
          <a:bodyPr>
            <a:noAutofit/>
          </a:bodyPr>
          <a:lstStyle/>
          <a:p>
            <a:pPr marL="0" indent="0" algn="just">
              <a:lnSpc>
                <a:spcPct val="170000"/>
              </a:lnSpc>
              <a:buNone/>
            </a:pPr>
            <a:r>
              <a:rPr lang="tr-TR" sz="2800" dirty="0" smtClean="0">
                <a:latin typeface="Arial" panose="020B0604020202020204" pitchFamily="34" charset="0"/>
                <a:cs typeface="Arial" panose="020B0604020202020204" pitchFamily="34" charset="0"/>
              </a:rPr>
              <a:t> </a:t>
            </a:r>
            <a:r>
              <a:rPr lang="tr-TR" sz="1800" b="1" dirty="0" smtClean="0"/>
              <a:t>Meslek </a:t>
            </a:r>
            <a:r>
              <a:rPr lang="tr-TR" sz="1800" b="1" dirty="0"/>
              <a:t>hastalıklarını önlemek, </a:t>
            </a:r>
            <a:endParaRPr lang="tr-TR" sz="1800" b="1" dirty="0" smtClean="0"/>
          </a:p>
          <a:p>
            <a:pPr marL="0" indent="0" algn="just">
              <a:lnSpc>
                <a:spcPct val="170000"/>
              </a:lnSpc>
              <a:buNone/>
            </a:pPr>
            <a:r>
              <a:rPr lang="tr-TR" sz="1800" b="1" dirty="0"/>
              <a:t> </a:t>
            </a:r>
            <a:r>
              <a:rPr lang="tr-TR" sz="1800" b="1" dirty="0" smtClean="0"/>
              <a:t> Bunun </a:t>
            </a:r>
            <a:r>
              <a:rPr lang="tr-TR" sz="1800" b="1" dirty="0"/>
              <a:t>için: </a:t>
            </a:r>
            <a:endParaRPr lang="tr-TR" sz="1800" dirty="0"/>
          </a:p>
          <a:p>
            <a:pPr lvl="0"/>
            <a:r>
              <a:rPr lang="tr-TR" sz="1800" dirty="0"/>
              <a:t>Çalışanlara sağlıklı bir çalışma ortamı sunmak,</a:t>
            </a:r>
          </a:p>
          <a:p>
            <a:pPr lvl="0"/>
            <a:r>
              <a:rPr lang="tr-TR" sz="1800" dirty="0"/>
              <a:t>Çalışma koşullarının olumsuz etkilerinden onları korumak,</a:t>
            </a:r>
          </a:p>
          <a:p>
            <a:pPr lvl="0"/>
            <a:r>
              <a:rPr lang="tr-TR" sz="1800" dirty="0"/>
              <a:t>İş ve işçi arasında mümkün olan en iyi uyumu sağlamak,</a:t>
            </a:r>
          </a:p>
          <a:p>
            <a:pPr lvl="0"/>
            <a:r>
              <a:rPr lang="tr-TR" sz="1800" dirty="0"/>
              <a:t>İşyerlerindeki sağlık yönünden riskleri tamamen ortadan kaldırmak ya da doğabilecek zararları en aza indirebilmektir.</a:t>
            </a:r>
            <a:endParaRPr lang="tr-TR" sz="1800" dirty="0">
              <a:effectLst/>
            </a:endParaRPr>
          </a:p>
        </p:txBody>
      </p:sp>
      <p:sp>
        <p:nvSpPr>
          <p:cNvPr id="4" name="Slayt Numarası Yer Tutucusu 3"/>
          <p:cNvSpPr>
            <a:spLocks noGrp="1"/>
          </p:cNvSpPr>
          <p:nvPr>
            <p:ph type="sldNum" sz="quarter" idx="12"/>
          </p:nvPr>
        </p:nvSpPr>
        <p:spPr/>
        <p:txBody>
          <a:bodyPr/>
          <a:lstStyle/>
          <a:p>
            <a:fld id="{B1DEFA8C-F947-479F-BE07-76B6B3F80BF1}" type="slidenum">
              <a:rPr lang="tr-TR" smtClean="0"/>
              <a:pPr/>
              <a:t>3</a:t>
            </a:fld>
            <a:endParaRPr lang="tr-TR"/>
          </a:p>
        </p:txBody>
      </p:sp>
      <p:sp>
        <p:nvSpPr>
          <p:cNvPr id="5" name="Unvan 4"/>
          <p:cNvSpPr>
            <a:spLocks noGrp="1"/>
          </p:cNvSpPr>
          <p:nvPr>
            <p:ph type="title"/>
          </p:nvPr>
        </p:nvSpPr>
        <p:spPr/>
        <p:txBody>
          <a:bodyPr>
            <a:normAutofit fontScale="90000"/>
          </a:bodyPr>
          <a:lstStyle/>
          <a:p>
            <a:pPr marL="0" indent="0">
              <a:lnSpc>
                <a:spcPct val="170000"/>
              </a:lnSpc>
            </a:pPr>
            <a:r>
              <a:rPr lang="tr-TR" dirty="0">
                <a:latin typeface="Arial" panose="020B0604020202020204" pitchFamily="34" charset="0"/>
                <a:cs typeface="Arial" panose="020B0604020202020204" pitchFamily="34" charset="0"/>
              </a:rPr>
              <a:t>İş Sağlığı - Amaç</a:t>
            </a:r>
          </a:p>
        </p:txBody>
      </p:sp>
      <p:pic>
        <p:nvPicPr>
          <p:cNvPr id="8" name="Resim 7"/>
          <p:cNvPicPr>
            <a:picLocks noChangeAspect="1"/>
          </p:cNvPicPr>
          <p:nvPr/>
        </p:nvPicPr>
        <p:blipFill>
          <a:blip r:embed="rId3"/>
          <a:stretch>
            <a:fillRect/>
          </a:stretch>
        </p:blipFill>
        <p:spPr>
          <a:xfrm>
            <a:off x="6410325" y="2606810"/>
            <a:ext cx="2419350" cy="2181225"/>
          </a:xfrm>
          <a:prstGeom prst="rect">
            <a:avLst/>
          </a:prstGeom>
        </p:spPr>
      </p:pic>
    </p:spTree>
    <p:extLst>
      <p:ext uri="{BB962C8B-B14F-4D97-AF65-F5344CB8AC3E}">
        <p14:creationId xmlns:p14="http://schemas.microsoft.com/office/powerpoint/2010/main" val="30244690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84568" y="1124744"/>
            <a:ext cx="5095544" cy="5472608"/>
          </a:xfrm>
          <a:ln w="25400">
            <a:solidFill>
              <a:schemeClr val="accent1"/>
            </a:solidFill>
          </a:ln>
        </p:spPr>
        <p:txBody>
          <a:bodyPr vert="horz" lIns="91440" tIns="45720" rIns="91440" bIns="45720" rtlCol="0">
            <a:noAutofit/>
          </a:bodyPr>
          <a:lstStyle/>
          <a:p>
            <a:pPr lvl="0" algn="just"/>
            <a:r>
              <a:rPr lang="tr-TR" sz="2000" b="1" dirty="0" smtClean="0"/>
              <a:t>1932</a:t>
            </a:r>
            <a:r>
              <a:rPr lang="tr-TR" sz="2000" dirty="0" smtClean="0"/>
              <a:t> </a:t>
            </a:r>
            <a:r>
              <a:rPr lang="tr-TR" sz="2000" dirty="0"/>
              <a:t>yılında Türkiye ILO’ya üye olmuştur. </a:t>
            </a:r>
            <a:r>
              <a:rPr lang="tr-TR" sz="2000" b="1" dirty="0"/>
              <a:t>1946</a:t>
            </a:r>
            <a:r>
              <a:rPr lang="tr-TR" sz="2000" dirty="0"/>
              <a:t> yılında fiili işbirliği </a:t>
            </a:r>
            <a:r>
              <a:rPr lang="tr-TR" sz="2000" dirty="0" err="1"/>
              <a:t>başamıştır</a:t>
            </a:r>
            <a:r>
              <a:rPr lang="tr-TR" sz="2000" dirty="0" smtClean="0"/>
              <a:t>.</a:t>
            </a:r>
          </a:p>
          <a:p>
            <a:pPr marL="0" lvl="0" indent="0" algn="just">
              <a:buNone/>
            </a:pPr>
            <a:endParaRPr lang="tr-TR" sz="2000" dirty="0"/>
          </a:p>
          <a:p>
            <a:pPr lvl="0" algn="just"/>
            <a:r>
              <a:rPr lang="tr-TR" sz="2000" b="1" dirty="0"/>
              <a:t>3008</a:t>
            </a:r>
            <a:r>
              <a:rPr lang="tr-TR" sz="2000" dirty="0"/>
              <a:t> sayılı ilk İş Kanunu </a:t>
            </a:r>
            <a:r>
              <a:rPr lang="tr-TR" sz="2000" b="1" dirty="0"/>
              <a:t>1936 </a:t>
            </a:r>
            <a:r>
              <a:rPr lang="tr-TR" sz="2000" dirty="0"/>
              <a:t>yılında yasalaşmıştır. Bu kanunun özelliği; sermaye ile emek arasında milli menfaatler bakımından bir birlik sağlamak, çalışma şartlarını düzeltmek ve işçi sağlığını korumak gayesini izlemiş olmasıdır. Yasanın, iş ilişkilerine sosyal açıdan yaklaşması, kapsamının dar tutulup fikir işçilerinin uygulama alanı dışında bırakılması </a:t>
            </a:r>
            <a:r>
              <a:rPr lang="tr-TR" sz="2000" dirty="0" err="1"/>
              <a:t>ve“Türk</a:t>
            </a:r>
            <a:r>
              <a:rPr lang="tr-TR" sz="2000" dirty="0"/>
              <a:t> milletinin kaynaşmış ve ayrıcalıksız bir kitle olduğu” görüşüyle grev ve lokavtın yasaklanmış olması da özellikleri arasında gösterilebilir. 148 maddeden oluşmaktadır</a:t>
            </a:r>
            <a:r>
              <a:rPr lang="tr-TR" sz="2000" dirty="0" smtClean="0"/>
              <a:t>.</a:t>
            </a:r>
            <a:endParaRPr lang="tr-TR" sz="2000" dirty="0"/>
          </a:p>
        </p:txBody>
      </p:sp>
      <p:sp>
        <p:nvSpPr>
          <p:cNvPr id="5" name="1 Başlık"/>
          <p:cNvSpPr>
            <a:spLocks noGrp="1"/>
          </p:cNvSpPr>
          <p:nvPr>
            <p:ph type="title"/>
          </p:nvPr>
        </p:nvSpPr>
        <p:spPr>
          <a:xfrm>
            <a:off x="449492" y="152636"/>
            <a:ext cx="8332440" cy="562074"/>
          </a:xfrm>
        </p:spPr>
        <p:txBody>
          <a:bodyPr>
            <a:normAutofit fontScale="90000"/>
          </a:bodyPr>
          <a:lstStyle/>
          <a:p>
            <a:r>
              <a:rPr lang="tr-TR" sz="3400" b="1" dirty="0" smtClean="0"/>
              <a:t>CUMHURİYET SONRASI DÖNEM</a:t>
            </a:r>
            <a:endParaRPr lang="tr-TR" sz="3400" b="1" dirty="0"/>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852" y="1151942"/>
            <a:ext cx="2625080" cy="2625080"/>
          </a:xfrm>
          <a:prstGeom prst="rect">
            <a:avLst/>
          </a:prstGeom>
        </p:spPr>
      </p:pic>
      <p:sp>
        <p:nvSpPr>
          <p:cNvPr id="2" name="Slayt Numarası Yer Tutucusu 1"/>
          <p:cNvSpPr>
            <a:spLocks noGrp="1"/>
          </p:cNvSpPr>
          <p:nvPr>
            <p:ph type="sldNum" sz="quarter" idx="12"/>
          </p:nvPr>
        </p:nvSpPr>
        <p:spPr/>
        <p:txBody>
          <a:bodyPr/>
          <a:lstStyle/>
          <a:p>
            <a:fld id="{B1DEFA8C-F947-479F-BE07-76B6B3F80BF1}" type="slidenum">
              <a:rPr lang="tr-TR" smtClean="0"/>
              <a:pPr/>
              <a:t>30</a:t>
            </a:fld>
            <a:endParaRPr lang="tr-TR"/>
          </a:p>
        </p:txBody>
      </p:sp>
    </p:spTree>
    <p:extLst>
      <p:ext uri="{BB962C8B-B14F-4D97-AF65-F5344CB8AC3E}">
        <p14:creationId xmlns:p14="http://schemas.microsoft.com/office/powerpoint/2010/main" val="21523385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836712"/>
            <a:ext cx="6264696" cy="5904656"/>
          </a:xfrm>
          <a:ln w="25400">
            <a:solidFill>
              <a:schemeClr val="accent1"/>
            </a:solidFill>
          </a:ln>
        </p:spPr>
        <p:txBody>
          <a:bodyPr vert="horz" lIns="91440" tIns="45720" rIns="91440" bIns="45720" rtlCol="0">
            <a:noAutofit/>
          </a:bodyPr>
          <a:lstStyle/>
          <a:p>
            <a:pPr lvl="0" algn="just"/>
            <a:r>
              <a:rPr lang="tr-TR" sz="2000" dirty="0"/>
              <a:t>07 Haziran 1945’te Çalışma Bakanlığı kurulmuştur.</a:t>
            </a:r>
          </a:p>
          <a:p>
            <a:pPr lvl="0" algn="just"/>
            <a:r>
              <a:rPr lang="tr-TR" sz="2000" dirty="0" smtClean="0"/>
              <a:t>Sosyal </a:t>
            </a:r>
            <a:r>
              <a:rPr lang="tr-TR" sz="2000" dirty="0"/>
              <a:t>sigorta kolları ile ilgili ilk kanun; </a:t>
            </a:r>
            <a:r>
              <a:rPr lang="tr-TR" sz="2000" b="1" dirty="0"/>
              <a:t>27.06.1945</a:t>
            </a:r>
            <a:r>
              <a:rPr lang="tr-TR" sz="2000" dirty="0"/>
              <a:t> tarihli, </a:t>
            </a:r>
            <a:r>
              <a:rPr lang="tr-TR" sz="2000" b="1" dirty="0"/>
              <a:t>4772</a:t>
            </a:r>
            <a:r>
              <a:rPr lang="tr-TR" sz="2000" dirty="0"/>
              <a:t> sayılı </a:t>
            </a:r>
            <a:r>
              <a:rPr lang="tr-TR" sz="2000" b="1" dirty="0"/>
              <a:t>İş Kazaları, Meslek Hastalıkları ve Analık Sigortaları</a:t>
            </a:r>
            <a:r>
              <a:rPr lang="tr-TR" sz="2000" dirty="0"/>
              <a:t> </a:t>
            </a:r>
            <a:r>
              <a:rPr lang="tr-TR" sz="2000" b="1" dirty="0"/>
              <a:t>Kanunu</a:t>
            </a:r>
            <a:r>
              <a:rPr lang="tr-TR" sz="2000" dirty="0"/>
              <a:t>’dur. Bu Kanunun 1945 yılında yürürlüğe girmesi ile İş Kazaları, Meslek Hastalıkları ve Analık Sigortası uygulanmaya başlamıştır. Anılan Kanuna paralel olarak </a:t>
            </a:r>
            <a:r>
              <a:rPr lang="tr-TR" sz="2000" b="1" dirty="0"/>
              <a:t>16.07.1945</a:t>
            </a:r>
            <a:r>
              <a:rPr lang="tr-TR" sz="2000" dirty="0"/>
              <a:t> tarihinde </a:t>
            </a:r>
            <a:r>
              <a:rPr lang="tr-TR" sz="2000" b="1" dirty="0"/>
              <a:t>4792 sayılı İşçi Sigortaları Kurumu Kanunu</a:t>
            </a:r>
            <a:r>
              <a:rPr lang="tr-TR" sz="2000" dirty="0"/>
              <a:t> çıkarılmıştır.</a:t>
            </a:r>
          </a:p>
          <a:p>
            <a:pPr lvl="0" algn="just"/>
            <a:r>
              <a:rPr lang="tr-TR" sz="2000" b="1" dirty="0"/>
              <a:t>1947</a:t>
            </a:r>
            <a:r>
              <a:rPr lang="tr-TR" sz="2000" dirty="0"/>
              <a:t> tarih ve </a:t>
            </a:r>
            <a:r>
              <a:rPr lang="tr-TR" sz="2000" b="1" dirty="0"/>
              <a:t>5018 sayılı “İşçi ve İşveren Sendikaları ve Sendika Birlikleri Hakkında Kanun”</a:t>
            </a:r>
            <a:r>
              <a:rPr lang="tr-TR" sz="2000" dirty="0"/>
              <a:t> un yürürlüğe girmesi ile sendikalaşma hareketinde de bir gelişme müşahede edilmiştir.</a:t>
            </a:r>
          </a:p>
          <a:p>
            <a:pPr lvl="0" algn="just"/>
            <a:r>
              <a:rPr lang="tr-TR" sz="2000" b="1" dirty="0"/>
              <a:t>1950</a:t>
            </a:r>
            <a:r>
              <a:rPr lang="tr-TR" sz="2000" dirty="0"/>
              <a:t> tarih ve 5521 sayılı “</a:t>
            </a:r>
            <a:r>
              <a:rPr lang="tr-TR" sz="2000" b="1" dirty="0"/>
              <a:t>İş Mahkemeleri Kanunu</a:t>
            </a:r>
            <a:r>
              <a:rPr lang="tr-TR" sz="2000" dirty="0"/>
              <a:t>” çıkarılmıştır.</a:t>
            </a:r>
          </a:p>
          <a:p>
            <a:pPr lvl="0" algn="just"/>
            <a:r>
              <a:rPr lang="tr-TR" sz="2000" b="1" dirty="0"/>
              <a:t>20.07.1961</a:t>
            </a:r>
            <a:r>
              <a:rPr lang="tr-TR" sz="2000" dirty="0"/>
              <a:t>’de </a:t>
            </a:r>
            <a:r>
              <a:rPr lang="tr-TR" sz="2000" b="1" dirty="0"/>
              <a:t>Türkiye Cumhuriyeti Anayasası</a:t>
            </a:r>
            <a:r>
              <a:rPr lang="tr-TR" sz="2000" dirty="0"/>
              <a:t> yürürlüğe girmiştir.</a:t>
            </a:r>
          </a:p>
          <a:p>
            <a:pPr lvl="0" algn="just"/>
            <a:r>
              <a:rPr lang="tr-TR" sz="2000" b="1" dirty="0"/>
              <a:t>17.07.1964 </a:t>
            </a:r>
            <a:r>
              <a:rPr lang="tr-TR" sz="2000" dirty="0"/>
              <a:t>tarihinde</a:t>
            </a:r>
            <a:r>
              <a:rPr lang="tr-TR" sz="2000" b="1" dirty="0"/>
              <a:t> 506 sayılı sosyal sigortalar kanunu </a:t>
            </a:r>
            <a:r>
              <a:rPr lang="tr-TR" sz="2000" dirty="0"/>
              <a:t>yürürlüğe girmiştir</a:t>
            </a:r>
            <a:r>
              <a:rPr lang="tr-TR" sz="2000" dirty="0" smtClean="0"/>
              <a:t>.</a:t>
            </a:r>
            <a:endParaRPr lang="tr-TR" sz="2000" dirty="0"/>
          </a:p>
        </p:txBody>
      </p:sp>
      <p:sp>
        <p:nvSpPr>
          <p:cNvPr id="5" name="1 Başlık"/>
          <p:cNvSpPr>
            <a:spLocks noGrp="1"/>
          </p:cNvSpPr>
          <p:nvPr>
            <p:ph type="title"/>
          </p:nvPr>
        </p:nvSpPr>
        <p:spPr>
          <a:xfrm>
            <a:off x="449492" y="152636"/>
            <a:ext cx="8332440" cy="562074"/>
          </a:xfrm>
        </p:spPr>
        <p:txBody>
          <a:bodyPr>
            <a:normAutofit fontScale="90000"/>
          </a:bodyPr>
          <a:lstStyle/>
          <a:p>
            <a:r>
              <a:rPr lang="tr-TR" sz="3400" b="1" dirty="0" smtClean="0"/>
              <a:t>CUMHURİYET SONRASI DÖNEM</a:t>
            </a:r>
            <a:endParaRPr lang="tr-TR" sz="3400" b="1" dirty="0"/>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836712"/>
            <a:ext cx="2223344" cy="1129896"/>
          </a:xfrm>
          <a:prstGeom prst="rect">
            <a:avLst/>
          </a:prstGeom>
        </p:spPr>
      </p:pic>
      <p:sp>
        <p:nvSpPr>
          <p:cNvPr id="2" name="Slayt Numarası Yer Tutucusu 1"/>
          <p:cNvSpPr>
            <a:spLocks noGrp="1"/>
          </p:cNvSpPr>
          <p:nvPr>
            <p:ph type="sldNum" sz="quarter" idx="12"/>
          </p:nvPr>
        </p:nvSpPr>
        <p:spPr/>
        <p:txBody>
          <a:bodyPr/>
          <a:lstStyle/>
          <a:p>
            <a:fld id="{B1DEFA8C-F947-479F-BE07-76B6B3F80BF1}" type="slidenum">
              <a:rPr lang="tr-TR" smtClean="0"/>
              <a:pPr/>
              <a:t>31</a:t>
            </a:fld>
            <a:endParaRPr lang="tr-TR"/>
          </a:p>
        </p:txBody>
      </p:sp>
    </p:spTree>
    <p:extLst>
      <p:ext uri="{BB962C8B-B14F-4D97-AF65-F5344CB8AC3E}">
        <p14:creationId xmlns:p14="http://schemas.microsoft.com/office/powerpoint/2010/main" val="42475308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2123" y="116632"/>
            <a:ext cx="8332440" cy="490066"/>
          </a:xfrm>
        </p:spPr>
        <p:txBody>
          <a:bodyPr>
            <a:noAutofit/>
          </a:bodyPr>
          <a:lstStyle/>
          <a:p>
            <a:r>
              <a:rPr lang="tr-TR" sz="3400" b="1" dirty="0" smtClean="0"/>
              <a:t>YAKIN TARİH</a:t>
            </a:r>
            <a:endParaRPr lang="tr-TR" sz="3400" b="1" dirty="0"/>
          </a:p>
        </p:txBody>
      </p:sp>
      <p:sp>
        <p:nvSpPr>
          <p:cNvPr id="3" name="2 İçerik Yer Tutucusu"/>
          <p:cNvSpPr>
            <a:spLocks noGrp="1"/>
          </p:cNvSpPr>
          <p:nvPr>
            <p:ph idx="1"/>
          </p:nvPr>
        </p:nvSpPr>
        <p:spPr>
          <a:xfrm>
            <a:off x="457200" y="764704"/>
            <a:ext cx="5698976" cy="5760640"/>
          </a:xfrm>
          <a:ln w="25400">
            <a:solidFill>
              <a:schemeClr val="accent1"/>
            </a:solidFill>
          </a:ln>
        </p:spPr>
        <p:txBody>
          <a:bodyPr vert="horz" lIns="91440" tIns="45720" rIns="91440" bIns="45720" rtlCol="0">
            <a:noAutofit/>
          </a:bodyPr>
          <a:lstStyle/>
          <a:p>
            <a:pPr lvl="0" algn="just"/>
            <a:r>
              <a:rPr lang="tr-TR" sz="2000" b="1" dirty="0" smtClean="0"/>
              <a:t>1967</a:t>
            </a:r>
            <a:r>
              <a:rPr lang="tr-TR" sz="2000" dirty="0" smtClean="0"/>
              <a:t> </a:t>
            </a:r>
            <a:r>
              <a:rPr lang="tr-TR" sz="2000" dirty="0"/>
              <a:t>tarihinde </a:t>
            </a:r>
            <a:r>
              <a:rPr lang="tr-TR" sz="2000" b="1" dirty="0"/>
              <a:t>931 sayılı İş Kanunu</a:t>
            </a:r>
            <a:r>
              <a:rPr lang="tr-TR" sz="2000" dirty="0"/>
              <a:t> çıkarılmıştır</a:t>
            </a:r>
          </a:p>
          <a:p>
            <a:pPr lvl="0" algn="just"/>
            <a:r>
              <a:rPr lang="tr-TR" sz="2000" dirty="0"/>
              <a:t>931 sayılı Kanunun usul yönünden Anayasa Mahkemesi tarafından bozulması üzerine bu kanun değişiklik yapılmadan </a:t>
            </a:r>
            <a:r>
              <a:rPr lang="tr-TR" sz="2000" b="1" dirty="0"/>
              <a:t>1971</a:t>
            </a:r>
            <a:r>
              <a:rPr lang="tr-TR" sz="2000" dirty="0"/>
              <a:t> yılında </a:t>
            </a:r>
            <a:r>
              <a:rPr lang="tr-TR" sz="2000" b="1" dirty="0"/>
              <a:t>1475 sayılı İş kanunu</a:t>
            </a:r>
            <a:r>
              <a:rPr lang="tr-TR" sz="2000" dirty="0"/>
              <a:t> olarak yürürlüğe konulmuştur.  10 Bölüm ve 112 maddeden oluşan 1475 sayılı İş Kanunu ve bu bağlamda çıkarılan Tüzük ve Yönetmelikler ile İSG mevzuat olarak kapsamlı hale getirilmiştir.</a:t>
            </a:r>
          </a:p>
          <a:p>
            <a:pPr lvl="0" algn="just"/>
            <a:r>
              <a:rPr lang="tr-TR" sz="2000" b="1" dirty="0"/>
              <a:t>22.05.2003 </a:t>
            </a:r>
            <a:r>
              <a:rPr lang="tr-TR" sz="2000" dirty="0"/>
              <a:t>tarihli</a:t>
            </a:r>
            <a:r>
              <a:rPr lang="tr-TR" sz="2000" b="1" dirty="0"/>
              <a:t> 4857 sayılı “İş Kanunu”</a:t>
            </a:r>
            <a:r>
              <a:rPr lang="tr-TR" sz="2000" dirty="0"/>
              <a:t>, AB’ne girmek için müzakere sürecini başlatan ülkemizin çalışma mevzuatını AB’ne yakınlaştırmak; aynı zamanda uluslararası rekabet ortamının gereklerini karşılamak üzere tasarlanıp yürürlüğe konmuştur. Çalışma hayatını yeniden düzenleyen 4857’nin çok sayıda hükmü İSG ile ilgilidir.</a:t>
            </a:r>
          </a:p>
          <a:p>
            <a:pPr lvl="0" algn="just"/>
            <a:r>
              <a:rPr lang="tr-TR" sz="2000" b="1" dirty="0"/>
              <a:t>30.06.2012 </a:t>
            </a:r>
            <a:r>
              <a:rPr lang="tr-TR" sz="2000" dirty="0"/>
              <a:t>tarihinde </a:t>
            </a:r>
            <a:r>
              <a:rPr lang="tr-TR" sz="2000" b="1" dirty="0"/>
              <a:t>6331 sayılı iş yasası </a:t>
            </a:r>
            <a:r>
              <a:rPr lang="tr-TR" sz="2000" dirty="0"/>
              <a:t>yürürlüğe girmiştir.</a:t>
            </a: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2425" y="1340768"/>
            <a:ext cx="2603671" cy="1977472"/>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0" y="4797152"/>
            <a:ext cx="2697312" cy="1402602"/>
          </a:xfrm>
          <a:prstGeom prst="rect">
            <a:avLst/>
          </a:prstGeom>
        </p:spPr>
      </p:pic>
      <p:sp>
        <p:nvSpPr>
          <p:cNvPr id="6" name="Slayt Numarası Yer Tutucusu 5"/>
          <p:cNvSpPr>
            <a:spLocks noGrp="1"/>
          </p:cNvSpPr>
          <p:nvPr>
            <p:ph type="sldNum" sz="quarter" idx="12"/>
          </p:nvPr>
        </p:nvSpPr>
        <p:spPr/>
        <p:txBody>
          <a:bodyPr/>
          <a:lstStyle/>
          <a:p>
            <a:fld id="{B1DEFA8C-F947-479F-BE07-76B6B3F80BF1}" type="slidenum">
              <a:rPr lang="tr-TR" smtClean="0"/>
              <a:pPr/>
              <a:t>32</a:t>
            </a:fld>
            <a:endParaRPr lang="tr-TR"/>
          </a:p>
        </p:txBody>
      </p:sp>
    </p:spTree>
    <p:extLst>
      <p:ext uri="{BB962C8B-B14F-4D97-AF65-F5344CB8AC3E}">
        <p14:creationId xmlns:p14="http://schemas.microsoft.com/office/powerpoint/2010/main" val="3610273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2708920"/>
            <a:ext cx="5598391" cy="3312368"/>
          </a:xfrm>
        </p:spPr>
        <p:txBody>
          <a:bodyPr>
            <a:noAutofit/>
          </a:bodyPr>
          <a:lstStyle/>
          <a:p>
            <a:pPr marL="0" indent="0" algn="just">
              <a:lnSpc>
                <a:spcPct val="170000"/>
              </a:lnSpc>
              <a:buNone/>
            </a:pPr>
            <a:r>
              <a:rPr lang="tr-TR" sz="1800" dirty="0" smtClean="0">
                <a:latin typeface="Arial" panose="020B0604020202020204" pitchFamily="34" charset="0"/>
                <a:cs typeface="Arial" panose="020B0604020202020204" pitchFamily="34" charset="0"/>
              </a:rPr>
              <a:t>İşçilerin </a:t>
            </a:r>
            <a:r>
              <a:rPr lang="tr-TR" sz="1800" dirty="0">
                <a:solidFill>
                  <a:srgbClr val="FF0000"/>
                </a:solidFill>
                <a:latin typeface="Arial" panose="020B0604020202020204" pitchFamily="34" charset="0"/>
                <a:cs typeface="Arial" panose="020B0604020202020204" pitchFamily="34" charset="0"/>
              </a:rPr>
              <a:t>iş kazalarına uğramalarını önlemek</a:t>
            </a:r>
            <a:r>
              <a:rPr lang="tr-TR" sz="1800" dirty="0">
                <a:latin typeface="Arial" panose="020B0604020202020204" pitchFamily="34" charset="0"/>
                <a:cs typeface="Arial" panose="020B0604020202020204" pitchFamily="34" charset="0"/>
              </a:rPr>
              <a:t> amacıyla </a:t>
            </a:r>
            <a:r>
              <a:rPr lang="tr-TR" sz="1800" dirty="0">
                <a:solidFill>
                  <a:srgbClr val="FF0000"/>
                </a:solidFill>
                <a:latin typeface="Arial" panose="020B0604020202020204" pitchFamily="34" charset="0"/>
                <a:cs typeface="Arial" panose="020B0604020202020204" pitchFamily="34" charset="0"/>
              </a:rPr>
              <a:t>güvenli çalışma ortamını oluşturmak </a:t>
            </a:r>
            <a:r>
              <a:rPr lang="tr-TR" sz="1800" dirty="0">
                <a:latin typeface="Arial" panose="020B0604020202020204" pitchFamily="34" charset="0"/>
                <a:cs typeface="Arial" panose="020B0604020202020204" pitchFamily="34" charset="0"/>
              </a:rPr>
              <a:t>için alınması gereken önlemler dizisidir. </a:t>
            </a:r>
            <a:endParaRPr lang="tr-TR" sz="1600" b="1" dirty="0" smtClean="0">
              <a:solidFill>
                <a:srgbClr val="FF0000"/>
              </a:solidFill>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sz="quarter" idx="12"/>
          </p:nvPr>
        </p:nvSpPr>
        <p:spPr/>
        <p:txBody>
          <a:bodyPr/>
          <a:lstStyle/>
          <a:p>
            <a:fld id="{B1DEFA8C-F947-479F-BE07-76B6B3F80BF1}" type="slidenum">
              <a:rPr lang="tr-TR" smtClean="0"/>
              <a:pPr/>
              <a:t>4</a:t>
            </a:fld>
            <a:endParaRPr lang="tr-T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1991" y="2362529"/>
            <a:ext cx="2260825" cy="2553678"/>
          </a:xfrm>
          <a:prstGeom prst="rect">
            <a:avLst/>
          </a:prstGeom>
        </p:spPr>
      </p:pic>
      <p:sp>
        <p:nvSpPr>
          <p:cNvPr id="5" name="Unvan 4"/>
          <p:cNvSpPr>
            <a:spLocks noGrp="1"/>
          </p:cNvSpPr>
          <p:nvPr>
            <p:ph type="title"/>
          </p:nvPr>
        </p:nvSpPr>
        <p:spPr>
          <a:xfrm>
            <a:off x="323528" y="692290"/>
            <a:ext cx="8229600" cy="1143000"/>
          </a:xfrm>
        </p:spPr>
        <p:txBody>
          <a:bodyPr>
            <a:normAutofit fontScale="90000"/>
          </a:bodyPr>
          <a:lstStyle/>
          <a:p>
            <a:r>
              <a:rPr lang="tr-TR" dirty="0">
                <a:latin typeface="Arial" panose="020B0604020202020204" pitchFamily="34" charset="0"/>
                <a:cs typeface="Arial" panose="020B0604020202020204" pitchFamily="34" charset="0"/>
              </a:rPr>
              <a:t>İş Güvenliği Kavramı</a:t>
            </a:r>
            <a:br>
              <a:rPr lang="tr-TR" dirty="0">
                <a:latin typeface="Arial" panose="020B0604020202020204" pitchFamily="34" charset="0"/>
                <a:cs typeface="Arial" panose="020B0604020202020204" pitchFamily="34" charset="0"/>
              </a:rPr>
            </a:br>
            <a:endParaRPr lang="tr-TR" dirty="0"/>
          </a:p>
        </p:txBody>
      </p:sp>
    </p:spTree>
    <p:extLst>
      <p:ext uri="{BB962C8B-B14F-4D97-AF65-F5344CB8AC3E}">
        <p14:creationId xmlns:p14="http://schemas.microsoft.com/office/powerpoint/2010/main" val="2469428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916832"/>
            <a:ext cx="4978895" cy="3777206"/>
          </a:xfrm>
        </p:spPr>
        <p:txBody>
          <a:bodyPr>
            <a:noAutofit/>
          </a:bodyPr>
          <a:lstStyle/>
          <a:p>
            <a:pPr marL="0" indent="0" algn="just">
              <a:lnSpc>
                <a:spcPct val="170000"/>
              </a:lnSpc>
              <a:buNone/>
            </a:pPr>
            <a:r>
              <a:rPr lang="tr-TR" sz="1800" b="1" dirty="0" smtClean="0"/>
              <a:t>İş </a:t>
            </a:r>
            <a:r>
              <a:rPr lang="tr-TR" sz="1800" b="1" dirty="0"/>
              <a:t>Kazalarını önlemek, </a:t>
            </a:r>
            <a:endParaRPr lang="tr-TR" sz="1800" b="1" dirty="0" smtClean="0"/>
          </a:p>
          <a:p>
            <a:pPr marL="0" indent="0" algn="just">
              <a:lnSpc>
                <a:spcPct val="170000"/>
              </a:lnSpc>
              <a:buNone/>
            </a:pPr>
            <a:r>
              <a:rPr lang="tr-TR" sz="1800" b="1" dirty="0" smtClean="0"/>
              <a:t>Bunun </a:t>
            </a:r>
            <a:r>
              <a:rPr lang="tr-TR" sz="1800" b="1" dirty="0"/>
              <a:t>için: </a:t>
            </a:r>
            <a:endParaRPr lang="tr-TR" sz="1800" dirty="0"/>
          </a:p>
          <a:p>
            <a:pPr lvl="0"/>
            <a:r>
              <a:rPr lang="tr-TR" sz="1800" dirty="0"/>
              <a:t>Çalışanlara güvenli bir çalışma ortamı sunmak,</a:t>
            </a:r>
          </a:p>
          <a:p>
            <a:pPr lvl="0"/>
            <a:r>
              <a:rPr lang="tr-TR" sz="1800" dirty="0"/>
              <a:t>Çalışma koşullarının olumsuz etkilerinden onları korumak,</a:t>
            </a:r>
          </a:p>
          <a:p>
            <a:pPr lvl="0"/>
            <a:r>
              <a:rPr lang="tr-TR" sz="1800" dirty="0"/>
              <a:t>İş ve işçi arasında mümkün olan en iyi uyumu sağlamak,</a:t>
            </a:r>
          </a:p>
          <a:p>
            <a:pPr lvl="0"/>
            <a:r>
              <a:rPr lang="tr-TR" sz="1800" dirty="0"/>
              <a:t>İşyerlerindeki güvenlik yönünden riskleri tamamen ortadan kaldırmak ya da doğabilecek zararları en aza indirebilmektir.</a:t>
            </a:r>
          </a:p>
        </p:txBody>
      </p:sp>
      <p:sp>
        <p:nvSpPr>
          <p:cNvPr id="4" name="Slayt Numarası Yer Tutucusu 3"/>
          <p:cNvSpPr>
            <a:spLocks noGrp="1"/>
          </p:cNvSpPr>
          <p:nvPr>
            <p:ph type="sldNum" sz="quarter" idx="12"/>
          </p:nvPr>
        </p:nvSpPr>
        <p:spPr/>
        <p:txBody>
          <a:bodyPr/>
          <a:lstStyle/>
          <a:p>
            <a:fld id="{B1DEFA8C-F947-479F-BE07-76B6B3F80BF1}" type="slidenum">
              <a:rPr lang="tr-TR" smtClean="0"/>
              <a:pPr/>
              <a:t>5</a:t>
            </a:fld>
            <a:endParaRPr lang="tr-T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591" y="2835604"/>
            <a:ext cx="2260825" cy="2553678"/>
          </a:xfrm>
          <a:prstGeom prst="rect">
            <a:avLst/>
          </a:prstGeom>
        </p:spPr>
      </p:pic>
      <p:sp>
        <p:nvSpPr>
          <p:cNvPr id="5" name="Unvan 4"/>
          <p:cNvSpPr>
            <a:spLocks noGrp="1"/>
          </p:cNvSpPr>
          <p:nvPr>
            <p:ph type="title"/>
          </p:nvPr>
        </p:nvSpPr>
        <p:spPr>
          <a:xfrm>
            <a:off x="457200" y="776903"/>
            <a:ext cx="8229600" cy="1143000"/>
          </a:xfrm>
        </p:spPr>
        <p:txBody>
          <a:bodyPr>
            <a:normAutofit fontScale="90000"/>
          </a:bodyPr>
          <a:lstStyle/>
          <a:p>
            <a:r>
              <a:rPr lang="tr-TR" dirty="0">
                <a:latin typeface="Arial" panose="020B0604020202020204" pitchFamily="34" charset="0"/>
                <a:cs typeface="Arial" panose="020B0604020202020204" pitchFamily="34" charset="0"/>
              </a:rPr>
              <a:t>İş Güvenliği - Amaç</a:t>
            </a:r>
            <a:br>
              <a:rPr lang="tr-TR" dirty="0">
                <a:latin typeface="Arial" panose="020B0604020202020204" pitchFamily="34" charset="0"/>
                <a:cs typeface="Arial" panose="020B0604020202020204" pitchFamily="34" charset="0"/>
              </a:rPr>
            </a:br>
            <a:endParaRPr lang="tr-TR" dirty="0"/>
          </a:p>
        </p:txBody>
      </p:sp>
    </p:spTree>
    <p:extLst>
      <p:ext uri="{BB962C8B-B14F-4D97-AF65-F5344CB8AC3E}">
        <p14:creationId xmlns:p14="http://schemas.microsoft.com/office/powerpoint/2010/main" val="659624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B1DEFA8C-F947-479F-BE07-76B6B3F80BF1}" type="slidenum">
              <a:rPr lang="tr-TR" smtClean="0"/>
              <a:pPr/>
              <a:t>6</a:t>
            </a:fld>
            <a:endParaRPr lang="tr-TR" dirty="0"/>
          </a:p>
        </p:txBody>
      </p:sp>
      <p:sp>
        <p:nvSpPr>
          <p:cNvPr id="5" name="Dikdörtgen 4"/>
          <p:cNvSpPr/>
          <p:nvPr/>
        </p:nvSpPr>
        <p:spPr>
          <a:xfrm>
            <a:off x="539552" y="548680"/>
            <a:ext cx="8280920" cy="1077218"/>
          </a:xfrm>
          <a:prstGeom prst="rect">
            <a:avLst/>
          </a:prstGeom>
        </p:spPr>
        <p:txBody>
          <a:bodyPr wrap="square">
            <a:spAutoFit/>
          </a:bodyPr>
          <a:lstStyle/>
          <a:p>
            <a:r>
              <a:rPr lang="tr-TR" sz="3200" b="1" dirty="0" smtClean="0">
                <a:solidFill>
                  <a:srgbClr val="FF0000"/>
                </a:solidFill>
                <a:latin typeface="Comic Sans MS" panose="030F0702030302020204" pitchFamily="66" charset="0"/>
              </a:rPr>
              <a:t>DÜNYADA İŞ SAĞLIĞI VE GÜVENLİĞİNİN TARİHSEL GELİŞİMİ</a:t>
            </a:r>
            <a:endParaRPr lang="tr-TR" sz="3200"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2276872"/>
            <a:ext cx="3637384" cy="3637384"/>
          </a:xfrm>
          <a:prstGeom prst="rect">
            <a:avLst/>
          </a:prstGeom>
        </p:spPr>
      </p:pic>
    </p:spTree>
    <p:extLst>
      <p:ext uri="{BB962C8B-B14F-4D97-AF65-F5344CB8AC3E}">
        <p14:creationId xmlns:p14="http://schemas.microsoft.com/office/powerpoint/2010/main" val="839494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8600" y="188640"/>
            <a:ext cx="8686800" cy="864096"/>
          </a:xfrm>
        </p:spPr>
        <p:txBody>
          <a:bodyPr>
            <a:noAutofit/>
          </a:bodyPr>
          <a:lstStyle/>
          <a:p>
            <a:r>
              <a:rPr lang="tr-TR" sz="3400" b="1" dirty="0" smtClean="0"/>
              <a:t>İŞ SAĞLIĞI VE GÜVENLİĞİ İLE İLGİLİ İLK ÇALIŞMALAR</a:t>
            </a:r>
            <a:endParaRPr lang="tr-TR" sz="3400" b="1" dirty="0"/>
          </a:p>
        </p:txBody>
      </p:sp>
      <p:sp>
        <p:nvSpPr>
          <p:cNvPr id="3" name="2 İçerik Yer Tutucusu"/>
          <p:cNvSpPr>
            <a:spLocks noGrp="1"/>
          </p:cNvSpPr>
          <p:nvPr>
            <p:ph idx="1"/>
          </p:nvPr>
        </p:nvSpPr>
        <p:spPr>
          <a:xfrm>
            <a:off x="212878" y="1268760"/>
            <a:ext cx="8702522" cy="3672408"/>
          </a:xfrm>
          <a:ln w="25400">
            <a:solidFill>
              <a:schemeClr val="accent1"/>
            </a:solidFill>
          </a:ln>
        </p:spPr>
        <p:txBody>
          <a:bodyPr vert="horz" lIns="91440" tIns="45720" rIns="91440" bIns="45720" rtlCol="0">
            <a:noAutofit/>
          </a:bodyPr>
          <a:lstStyle/>
          <a:p>
            <a:pPr lvl="0" algn="just"/>
            <a:r>
              <a:rPr lang="tr-TR" sz="1800" dirty="0"/>
              <a:t>Bugünkü anlamda İSG olarak tanımlanabilecek çalışmalar, ilk olarak köleci toplumlardan </a:t>
            </a:r>
            <a:r>
              <a:rPr lang="tr-TR" sz="1800" b="1" dirty="0">
                <a:solidFill>
                  <a:srgbClr val="FF0000"/>
                </a:solidFill>
              </a:rPr>
              <a:t>eski </a:t>
            </a:r>
            <a:r>
              <a:rPr lang="tr-TR" sz="1800" b="1" dirty="0" smtClean="0">
                <a:solidFill>
                  <a:srgbClr val="FF0000"/>
                </a:solidFill>
              </a:rPr>
              <a:t>Roma’da (İTALYA) </a:t>
            </a:r>
            <a:r>
              <a:rPr lang="tr-TR" sz="1800" dirty="0"/>
              <a:t>gözlenmiştir. Ünlü tarihçi </a:t>
            </a:r>
            <a:r>
              <a:rPr lang="tr-TR" sz="1800" b="1" dirty="0" err="1"/>
              <a:t>Heredot</a:t>
            </a:r>
            <a:r>
              <a:rPr lang="tr-TR" sz="1800" b="1" dirty="0"/>
              <a:t> </a:t>
            </a:r>
            <a:r>
              <a:rPr lang="tr-TR" sz="1800" dirty="0"/>
              <a:t>(</a:t>
            </a:r>
            <a:r>
              <a:rPr lang="tr-TR" sz="1800" dirty="0">
                <a:hlinkClick r:id="rId2" tooltip="MÖ 484 (sayfa mevcut değil)"/>
              </a:rPr>
              <a:t>MÖ 484</a:t>
            </a:r>
            <a:r>
              <a:rPr lang="tr-TR" sz="1800" dirty="0"/>
              <a:t> -  </a:t>
            </a:r>
            <a:r>
              <a:rPr lang="tr-TR" sz="1800" dirty="0">
                <a:hlinkClick r:id="rId3" tooltip="MÖ 425 (sayfa mevcut değil)"/>
              </a:rPr>
              <a:t>MÖ 425</a:t>
            </a:r>
            <a:r>
              <a:rPr lang="tr-TR" sz="1800" dirty="0"/>
              <a:t>) ilk kez çalışanların verimli olabilmesi için yüksek enerjili besinlerle beslenmeleri gerektiğine değinmiştir. </a:t>
            </a:r>
          </a:p>
          <a:p>
            <a:pPr lvl="0" algn="just"/>
            <a:r>
              <a:rPr lang="tr-TR" sz="1800" dirty="0" err="1"/>
              <a:t>Atina’lı</a:t>
            </a:r>
            <a:r>
              <a:rPr lang="tr-TR" sz="1800" dirty="0"/>
              <a:t> ünlü filozof Sokrates (M.Ö. 469-399), o dönemdeki çalışanları tanımlarken “el işi yapmanın onursuz bir uğraşı olduğunu, kimsenin bu işlerde çalışanlarla arkadaşlık etmek istemediğini, hatta kentli birisi için bu tarz çalışmanın yasal olmadığını” ifade etmiştir.</a:t>
            </a:r>
          </a:p>
          <a:p>
            <a:pPr lvl="0" algn="just"/>
            <a:r>
              <a:rPr lang="tr-TR" sz="1800" dirty="0"/>
              <a:t>Sokrates’in öğrencisi ve arkadaşı olan </a:t>
            </a:r>
            <a:r>
              <a:rPr lang="tr-TR" sz="1800" b="1" dirty="0"/>
              <a:t>Platon</a:t>
            </a:r>
            <a:r>
              <a:rPr lang="tr-TR" sz="1800" dirty="0"/>
              <a:t>’un (Eflatun; M.Ö. 428-348) zanaatkârların çalışma koşullarından kaynaklanan sorunlarına işaret ettiği bilinmektedir</a:t>
            </a:r>
            <a:r>
              <a:rPr lang="tr-TR" sz="1800" dirty="0" smtClean="0"/>
              <a:t>.</a:t>
            </a:r>
          </a:p>
          <a:p>
            <a:pPr lvl="0" algn="just"/>
            <a:r>
              <a:rPr lang="tr-TR" sz="1800" dirty="0"/>
              <a:t>Platon’un öğrencisi olan ünlü bilgin </a:t>
            </a:r>
            <a:r>
              <a:rPr lang="tr-TR" sz="1800" b="1" dirty="0"/>
              <a:t>Aristo</a:t>
            </a:r>
            <a:r>
              <a:rPr lang="tr-TR" sz="1800" dirty="0"/>
              <a:t> (M.Ö. 384-322) ise koşucularda gözlediği bazı sorunları tarif etmiş, gladyatörlerin beslenmesi için dikkat edilmesi gereken konulara işaret etmiştir</a:t>
            </a:r>
            <a:r>
              <a:rPr lang="tr-TR" sz="1800" dirty="0" smtClean="0"/>
              <a:t>.</a:t>
            </a:r>
            <a:endParaRPr lang="tr-TR" sz="1800" dirty="0"/>
          </a:p>
        </p:txBody>
      </p:sp>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840" y="5059220"/>
            <a:ext cx="3096344" cy="1669597"/>
          </a:xfrm>
          <a:prstGeom prst="rect">
            <a:avLst/>
          </a:prstGeom>
        </p:spPr>
      </p:pic>
      <p:sp>
        <p:nvSpPr>
          <p:cNvPr id="5" name="Slayt Numarası Yer Tutucusu 4"/>
          <p:cNvSpPr>
            <a:spLocks noGrp="1"/>
          </p:cNvSpPr>
          <p:nvPr>
            <p:ph type="sldNum" sz="quarter" idx="12"/>
          </p:nvPr>
        </p:nvSpPr>
        <p:spPr/>
        <p:txBody>
          <a:bodyPr/>
          <a:lstStyle/>
          <a:p>
            <a:fld id="{B1DEFA8C-F947-479F-BE07-76B6B3F80BF1}" type="slidenum">
              <a:rPr lang="tr-TR" smtClean="0"/>
              <a:pPr/>
              <a:t>7</a:t>
            </a:fld>
            <a:endParaRPr lang="tr-TR"/>
          </a:p>
        </p:txBody>
      </p:sp>
    </p:spTree>
    <p:extLst>
      <p:ext uri="{BB962C8B-B14F-4D97-AF65-F5344CB8AC3E}">
        <p14:creationId xmlns:p14="http://schemas.microsoft.com/office/powerpoint/2010/main" val="805081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6632"/>
            <a:ext cx="8291264" cy="778098"/>
          </a:xfrm>
        </p:spPr>
        <p:txBody>
          <a:bodyPr>
            <a:normAutofit/>
          </a:bodyPr>
          <a:lstStyle/>
          <a:p>
            <a:r>
              <a:rPr lang="tr-TR" sz="3400" b="1" dirty="0" smtClean="0"/>
              <a:t>HIPOKRAT, NICANDER, PLINY</a:t>
            </a:r>
            <a:endParaRPr lang="tr-TR" sz="3400" b="1" dirty="0"/>
          </a:p>
        </p:txBody>
      </p:sp>
      <p:sp>
        <p:nvSpPr>
          <p:cNvPr id="3" name="2 İçerik Yer Tutucusu"/>
          <p:cNvSpPr>
            <a:spLocks noGrp="1"/>
          </p:cNvSpPr>
          <p:nvPr>
            <p:ph idx="1"/>
          </p:nvPr>
        </p:nvSpPr>
        <p:spPr>
          <a:xfrm>
            <a:off x="457200" y="1196752"/>
            <a:ext cx="4618856" cy="5328592"/>
          </a:xfrm>
          <a:ln w="25400">
            <a:solidFill>
              <a:schemeClr val="accent1"/>
            </a:solidFill>
          </a:ln>
        </p:spPr>
        <p:txBody>
          <a:bodyPr vert="horz" lIns="91440" tIns="45720" rIns="91440" bIns="45720" rtlCol="0">
            <a:noAutofit/>
          </a:bodyPr>
          <a:lstStyle/>
          <a:p>
            <a:pPr lvl="0" algn="just"/>
            <a:r>
              <a:rPr lang="tr-TR" sz="2000" dirty="0" smtClean="0"/>
              <a:t>M.Ö</a:t>
            </a:r>
            <a:r>
              <a:rPr lang="tr-TR" sz="2000" dirty="0"/>
              <a:t>. 370 yıllarında </a:t>
            </a:r>
            <a:r>
              <a:rPr lang="tr-TR" sz="2000" b="1" dirty="0"/>
              <a:t>Hipokrat</a:t>
            </a:r>
            <a:r>
              <a:rPr lang="tr-TR" sz="2000" dirty="0"/>
              <a:t>,  kurşunun zararlı etkilerini ortaya koyduğu bir çalışma yapmıştır.</a:t>
            </a:r>
          </a:p>
          <a:p>
            <a:pPr lvl="0" algn="just"/>
            <a:r>
              <a:rPr lang="tr-TR" sz="2000" dirty="0"/>
              <a:t>M.Ö. 200 yıllarında Hipokrat’ın çalışmalarını daha da geliştiren </a:t>
            </a:r>
            <a:r>
              <a:rPr lang="tr-TR" sz="2000" b="1" dirty="0" err="1"/>
              <a:t>Nicander</a:t>
            </a:r>
            <a:r>
              <a:rPr lang="tr-TR" sz="2000" dirty="0"/>
              <a:t>, kurşun koliği ve kurşun anemisini incelemiş ve tanımlamıştır. </a:t>
            </a:r>
          </a:p>
          <a:p>
            <a:pPr lvl="0" algn="just"/>
            <a:r>
              <a:rPr lang="tr-TR" sz="2000" dirty="0"/>
              <a:t>M.S. 23-79 yıllarında yaşamış olan </a:t>
            </a:r>
            <a:r>
              <a:rPr lang="tr-TR" sz="2000" b="1" dirty="0" err="1"/>
              <a:t>Pliny</a:t>
            </a:r>
            <a:r>
              <a:rPr lang="tr-TR" sz="2000" dirty="0"/>
              <a:t> de tozlu yerlerde çalışmanın risklerine işaretle, tozlu işyerlerinde çalışanlar arasında öksürük, nefes darlığı gibi belirtilerin görüldüğünü belirtmiştir. Çalışma ortamındaki tehlikeli tozlara karşı çalışanların maske yerine geçmek üzere başlarına torba geçirmelerini önermiştir. </a:t>
            </a:r>
          </a:p>
          <a:p>
            <a:pPr lvl="0" algn="just"/>
            <a:endParaRPr lang="tr-TR" sz="20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3502" y="1168949"/>
            <a:ext cx="3144962" cy="2096641"/>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3665242"/>
            <a:ext cx="2341132" cy="2860102"/>
          </a:xfrm>
          <a:prstGeom prst="rect">
            <a:avLst/>
          </a:prstGeom>
        </p:spPr>
      </p:pic>
      <p:sp>
        <p:nvSpPr>
          <p:cNvPr id="6" name="Slayt Numarası Yer Tutucusu 5"/>
          <p:cNvSpPr>
            <a:spLocks noGrp="1"/>
          </p:cNvSpPr>
          <p:nvPr>
            <p:ph type="sldNum" sz="quarter" idx="12"/>
          </p:nvPr>
        </p:nvSpPr>
        <p:spPr/>
        <p:txBody>
          <a:bodyPr/>
          <a:lstStyle/>
          <a:p>
            <a:fld id="{B1DEFA8C-F947-479F-BE07-76B6B3F80BF1}" type="slidenum">
              <a:rPr lang="tr-TR" smtClean="0"/>
              <a:pPr/>
              <a:t>8</a:t>
            </a:fld>
            <a:endParaRPr lang="tr-TR"/>
          </a:p>
        </p:txBody>
      </p:sp>
    </p:spTree>
    <p:extLst>
      <p:ext uri="{BB962C8B-B14F-4D97-AF65-F5344CB8AC3E}">
        <p14:creationId xmlns:p14="http://schemas.microsoft.com/office/powerpoint/2010/main" val="3906773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052736"/>
            <a:ext cx="5760640" cy="5688632"/>
          </a:xfrm>
          <a:ln w="25400">
            <a:solidFill>
              <a:schemeClr val="accent1"/>
            </a:solidFill>
          </a:ln>
        </p:spPr>
        <p:txBody>
          <a:bodyPr vert="horz" lIns="91440" tIns="45720" rIns="91440" bIns="45720" rtlCol="0">
            <a:noAutofit/>
          </a:bodyPr>
          <a:lstStyle/>
          <a:p>
            <a:pPr lvl="0" algn="just"/>
            <a:r>
              <a:rPr lang="tr-TR" sz="2000" dirty="0"/>
              <a:t>Roma İmparatorluğu döneminde toksikoloji oldukça ilerlemiş, birçok bitkisel zehir, arsenik ve arsenik asidi tuzlar bulunmuştur. </a:t>
            </a:r>
            <a:r>
              <a:rPr lang="tr-TR" sz="2000" b="1" dirty="0" err="1"/>
              <a:t>Dioscorides</a:t>
            </a:r>
            <a:r>
              <a:rPr lang="tr-TR" sz="2000" dirty="0"/>
              <a:t> (MS 40 – 90)  ise zehirleri bitkisel, hayvansal ve mineral kaynaklı olmak üzere üçe ayırmış ve bu ayrım yüzyıllar boyunca kullanılmıştır.                                                                           </a:t>
            </a:r>
          </a:p>
          <a:p>
            <a:pPr lvl="0" algn="just"/>
            <a:r>
              <a:rPr lang="tr-TR" sz="2000" b="1" dirty="0" err="1"/>
              <a:t>Juvenal</a:t>
            </a:r>
            <a:r>
              <a:rPr lang="tr-TR" sz="2000" dirty="0"/>
              <a:t> (M.S. 60-140)  ise, demircilerde görülen göz hastalıklarının işten kaynaklandığını, sürekli ayakta çalışanlarda varis</a:t>
            </a:r>
            <a:r>
              <a:rPr lang="tr-TR" sz="2000" i="1" dirty="0"/>
              <a:t> </a:t>
            </a:r>
            <a:r>
              <a:rPr lang="tr-TR" sz="2000" dirty="0"/>
              <a:t>oluşabileceğini açıklamıştır.</a:t>
            </a:r>
          </a:p>
          <a:p>
            <a:pPr lvl="0" algn="just"/>
            <a:r>
              <a:rPr lang="tr-TR" sz="2000" b="1" dirty="0"/>
              <a:t>Galen</a:t>
            </a:r>
            <a:r>
              <a:rPr lang="tr-TR" sz="2000" dirty="0"/>
              <a:t> (M.S. 130- 201) ise, madenciler, kimyacılar, terziler, balıkçılar, çiftçiler ile metalürji alanında, dericilikte ve imalat işlerinde çalışanlarda görülen ve bir kısmı daha önce Hipokrat tarafından da tanımlanmış olan çeşitli hastalıklara işaret etmiştir.</a:t>
            </a:r>
          </a:p>
          <a:p>
            <a:pPr lvl="0" algn="just"/>
            <a:r>
              <a:rPr lang="tr-TR" sz="2000" dirty="0"/>
              <a:t>1473 yılında kuyumcularla ilgili bazı hastalıkları inceleyen </a:t>
            </a:r>
            <a:r>
              <a:rPr lang="tr-TR" sz="2000" b="1" dirty="0" err="1"/>
              <a:t>Urlich</a:t>
            </a:r>
            <a:r>
              <a:rPr lang="tr-TR" sz="2000" b="1" dirty="0"/>
              <a:t> </a:t>
            </a:r>
            <a:r>
              <a:rPr lang="tr-TR" sz="2000" b="1" dirty="0" err="1"/>
              <a:t>Ellenbrong</a:t>
            </a:r>
            <a:r>
              <a:rPr lang="tr-TR" sz="2000" dirty="0"/>
              <a:t>, yalnızca izlenimlerini bildirmekle yetinmiştir</a:t>
            </a:r>
            <a:r>
              <a:rPr lang="tr-TR" sz="2000" dirty="0" smtClean="0"/>
              <a:t>.</a:t>
            </a:r>
          </a:p>
        </p:txBody>
      </p:sp>
      <p:sp>
        <p:nvSpPr>
          <p:cNvPr id="5" name="1 Başlık"/>
          <p:cNvSpPr>
            <a:spLocks noGrp="1"/>
          </p:cNvSpPr>
          <p:nvPr>
            <p:ph type="title"/>
          </p:nvPr>
        </p:nvSpPr>
        <p:spPr>
          <a:xfrm>
            <a:off x="457200" y="116632"/>
            <a:ext cx="8291264" cy="778098"/>
          </a:xfrm>
        </p:spPr>
        <p:txBody>
          <a:bodyPr>
            <a:normAutofit fontScale="90000"/>
          </a:bodyPr>
          <a:lstStyle/>
          <a:p>
            <a:r>
              <a:rPr lang="tr-TR" sz="3400" b="1" dirty="0" smtClean="0"/>
              <a:t>DIOSCORIDES, JUVENAL, GALEN, URLICH ELLENBRONG</a:t>
            </a:r>
            <a:endParaRPr lang="tr-TR" sz="3400" b="1"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2240" y="1052736"/>
            <a:ext cx="2223247" cy="2736304"/>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9208" y="3961514"/>
            <a:ext cx="1872208" cy="2634959"/>
          </a:xfrm>
          <a:prstGeom prst="rect">
            <a:avLst/>
          </a:prstGeom>
        </p:spPr>
      </p:pic>
      <p:sp>
        <p:nvSpPr>
          <p:cNvPr id="2" name="Slayt Numarası Yer Tutucusu 1"/>
          <p:cNvSpPr>
            <a:spLocks noGrp="1"/>
          </p:cNvSpPr>
          <p:nvPr>
            <p:ph type="sldNum" sz="quarter" idx="12"/>
          </p:nvPr>
        </p:nvSpPr>
        <p:spPr/>
        <p:txBody>
          <a:bodyPr/>
          <a:lstStyle/>
          <a:p>
            <a:fld id="{B1DEFA8C-F947-479F-BE07-76B6B3F80BF1}" type="slidenum">
              <a:rPr lang="tr-TR" smtClean="0"/>
              <a:pPr/>
              <a:t>9</a:t>
            </a:fld>
            <a:endParaRPr lang="tr-TR"/>
          </a:p>
        </p:txBody>
      </p:sp>
    </p:spTree>
    <p:extLst>
      <p:ext uri="{BB962C8B-B14F-4D97-AF65-F5344CB8AC3E}">
        <p14:creationId xmlns:p14="http://schemas.microsoft.com/office/powerpoint/2010/main" val="14056184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4489</TotalTime>
  <Words>2977</Words>
  <Application>Microsoft Office PowerPoint</Application>
  <PresentationFormat>Ekran Gösterisi (4:3)</PresentationFormat>
  <Paragraphs>155</Paragraphs>
  <Slides>32</Slides>
  <Notes>13</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32</vt:i4>
      </vt:variant>
    </vt:vector>
  </HeadingPairs>
  <TitlesOfParts>
    <vt:vector size="36" baseType="lpstr">
      <vt:lpstr>Arial</vt:lpstr>
      <vt:lpstr>Calibri</vt:lpstr>
      <vt:lpstr>Comic Sans MS</vt:lpstr>
      <vt:lpstr>Ofis Teması</vt:lpstr>
      <vt:lpstr>PowerPoint Sunusu</vt:lpstr>
      <vt:lpstr>İş Sağlığı Kavramı </vt:lpstr>
      <vt:lpstr>İş Sağlığı - Amaç</vt:lpstr>
      <vt:lpstr>İş Güvenliği Kavramı </vt:lpstr>
      <vt:lpstr>İş Güvenliği - Amaç </vt:lpstr>
      <vt:lpstr>PowerPoint Sunusu</vt:lpstr>
      <vt:lpstr>İŞ SAĞLIĞI VE GÜVENLİĞİ İLE İLGİLİ İLK ÇALIŞMALAR</vt:lpstr>
      <vt:lpstr>HIPOKRAT, NICANDER, PLINY</vt:lpstr>
      <vt:lpstr>DIOSCORIDES, JUVENAL, GALEN, URLICH ELLENBRONG</vt:lpstr>
      <vt:lpstr>PARACELCUS, ACRICOLA</vt:lpstr>
      <vt:lpstr>BERNARDINO RAMAZZINI</vt:lpstr>
      <vt:lpstr>BERNARDINO RAMAZZINI</vt:lpstr>
      <vt:lpstr>BERNARDINO RAMAZZINI</vt:lpstr>
      <vt:lpstr>SANAYİ DEVRİMİ</vt:lpstr>
      <vt:lpstr>Dr. PERCIVAL POTT, TISSOT</vt:lpstr>
      <vt:lpstr>DİĞER GELİŞMELER</vt:lpstr>
      <vt:lpstr>DÜNYADA İŞ SAĞLIĞI VE GÜVENLİĞİ İLE İLGİLİ İLK YASA</vt:lpstr>
      <vt:lpstr>FABRİKALAR KANUNU</vt:lpstr>
      <vt:lpstr>EDWIN CHADWICK</vt:lpstr>
      <vt:lpstr>ILO’NUN KURULMASI</vt:lpstr>
      <vt:lpstr>DÜNYA SAĞLIK TEŞKİLATININ (WHO) KURULMASI</vt:lpstr>
      <vt:lpstr>PowerPoint Sunusu</vt:lpstr>
      <vt:lpstr>TANZİMAT ÖNCESİ DÖNEM</vt:lpstr>
      <vt:lpstr>TANZİMAT VE MEŞRUTİYET DÖNEMİ</vt:lpstr>
      <vt:lpstr>DİLAVER PAŞA NİZAMNAMESİ</vt:lpstr>
      <vt:lpstr>DİLAVER PAŞA NİZAMNAMESİ</vt:lpstr>
      <vt:lpstr>MAADİN NİZAMNAMESİ VE DİĞER GELİŞMELER</vt:lpstr>
      <vt:lpstr>DİĞER GELİŞMELER</vt:lpstr>
      <vt:lpstr>CUMHURİYET SONRASI DÖNEM</vt:lpstr>
      <vt:lpstr>CUMHURİYET SONRASI DÖNEM</vt:lpstr>
      <vt:lpstr>CUMHURİYET SONRASI DÖNEM</vt:lpstr>
      <vt:lpstr>YAKIN TARİH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Vardiyalı Çalışma ve Gece Çalışması Ders Öncesi Testi</dc:title>
  <dc:creator>Asus</dc:creator>
  <cp:lastModifiedBy>şenol yılmaz</cp:lastModifiedBy>
  <cp:revision>190</cp:revision>
  <dcterms:created xsi:type="dcterms:W3CDTF">2013-08-22T12:59:51Z</dcterms:created>
  <dcterms:modified xsi:type="dcterms:W3CDTF">2017-04-30T23:00:44Z</dcterms:modified>
</cp:coreProperties>
</file>