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ppt/media/image21.jpg" ContentType="image/jpeg"/>
  <Override PartName="/ppt/media/image22.jpg" ContentType="image/jpeg"/>
  <Override PartName="/ppt/media/image23.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7.jpg" ContentType="image/jpeg"/>
  <Override PartName="/ppt/media/image28.jpg" ContentType="image/jpeg"/>
  <Override PartName="/ppt/media/image29.jpg" ContentType="image/jpeg"/>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83" r:id="rId2"/>
    <p:sldId id="384" r:id="rId3"/>
    <p:sldId id="385" r:id="rId4"/>
    <p:sldId id="389" r:id="rId5"/>
    <p:sldId id="358" r:id="rId6"/>
    <p:sldId id="359" r:id="rId7"/>
    <p:sldId id="360" r:id="rId8"/>
    <p:sldId id="361" r:id="rId9"/>
    <p:sldId id="362" r:id="rId10"/>
    <p:sldId id="363" r:id="rId11"/>
    <p:sldId id="364" r:id="rId12"/>
    <p:sldId id="386" r:id="rId13"/>
    <p:sldId id="388" r:id="rId14"/>
    <p:sldId id="366" r:id="rId15"/>
    <p:sldId id="367" r:id="rId16"/>
    <p:sldId id="368" r:id="rId17"/>
    <p:sldId id="369" r:id="rId18"/>
    <p:sldId id="370" r:id="rId19"/>
    <p:sldId id="371" r:id="rId20"/>
    <p:sldId id="372" r:id="rId21"/>
    <p:sldId id="373" r:id="rId22"/>
    <p:sldId id="374" r:id="rId23"/>
    <p:sldId id="375" r:id="rId24"/>
    <p:sldId id="376" r:id="rId25"/>
    <p:sldId id="380" r:id="rId26"/>
    <p:sldId id="377" r:id="rId27"/>
    <p:sldId id="378" r:id="rId28"/>
    <p:sldId id="387" r:id="rId29"/>
    <p:sldId id="379" r:id="rId30"/>
    <p:sldId id="381"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434" autoAdjust="0"/>
  </p:normalViewPr>
  <p:slideViewPr>
    <p:cSldViewPr>
      <p:cViewPr varScale="1">
        <p:scale>
          <a:sx n="74" d="100"/>
          <a:sy n="74" d="100"/>
        </p:scale>
        <p:origin x="2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8CBDE-B37B-4096-BABE-3274AD6846A3}" type="doc">
      <dgm:prSet loTypeId="urn:microsoft.com/office/officeart/2005/8/layout/cycle4" loCatId="cycle" qsTypeId="urn:microsoft.com/office/officeart/2005/8/quickstyle/simple2" qsCatId="simple" csTypeId="urn:microsoft.com/office/officeart/2005/8/colors/accent2_1" csCatId="accent2" phldr="1"/>
      <dgm:spPr/>
      <dgm:t>
        <a:bodyPr/>
        <a:lstStyle/>
        <a:p>
          <a:endParaRPr lang="tr-TR"/>
        </a:p>
      </dgm:t>
    </dgm:pt>
    <dgm:pt modelId="{2C55E98B-068E-43E4-8FEE-EA4F2C629206}">
      <dgm:prSet phldrT="[Metin]"/>
      <dgm:spPr/>
      <dgm:t>
        <a:bodyPr/>
        <a:lstStyle/>
        <a:p>
          <a:r>
            <a:rPr lang="tr-TR" dirty="0" smtClean="0"/>
            <a:t>P</a:t>
          </a:r>
          <a:endParaRPr lang="tr-TR" dirty="0"/>
        </a:p>
      </dgm:t>
    </dgm:pt>
    <dgm:pt modelId="{84081849-F84D-452B-A5DC-99794A0AE06F}" type="parTrans" cxnId="{CE009B9D-1439-4719-8DEB-5D84647F9E83}">
      <dgm:prSet/>
      <dgm:spPr/>
      <dgm:t>
        <a:bodyPr/>
        <a:lstStyle/>
        <a:p>
          <a:endParaRPr lang="tr-TR"/>
        </a:p>
      </dgm:t>
    </dgm:pt>
    <dgm:pt modelId="{0A720F60-6D2C-4DC7-90AE-BEEDFDBABC58}" type="sibTrans" cxnId="{CE009B9D-1439-4719-8DEB-5D84647F9E83}">
      <dgm:prSet/>
      <dgm:spPr/>
      <dgm:t>
        <a:bodyPr/>
        <a:lstStyle/>
        <a:p>
          <a:endParaRPr lang="tr-TR"/>
        </a:p>
      </dgm:t>
    </dgm:pt>
    <dgm:pt modelId="{9F8E2E85-6B2F-4BB8-835C-DF52AA8E5946}">
      <dgm:prSet phldrT="[Metin]"/>
      <dgm:spPr/>
      <dgm:t>
        <a:bodyPr/>
        <a:lstStyle/>
        <a:p>
          <a:endParaRPr lang="tr-TR" dirty="0"/>
        </a:p>
      </dgm:t>
    </dgm:pt>
    <dgm:pt modelId="{62BA28AF-1267-490F-9928-D78ADB2F1776}" type="parTrans" cxnId="{88EEAFF6-88B7-49FF-9BCA-2BC36C934DF3}">
      <dgm:prSet/>
      <dgm:spPr/>
      <dgm:t>
        <a:bodyPr/>
        <a:lstStyle/>
        <a:p>
          <a:endParaRPr lang="tr-TR"/>
        </a:p>
      </dgm:t>
    </dgm:pt>
    <dgm:pt modelId="{8AACBFFF-5C30-43DE-81E2-7A4EBD5CAC41}" type="sibTrans" cxnId="{88EEAFF6-88B7-49FF-9BCA-2BC36C934DF3}">
      <dgm:prSet/>
      <dgm:spPr/>
      <dgm:t>
        <a:bodyPr/>
        <a:lstStyle/>
        <a:p>
          <a:endParaRPr lang="tr-TR"/>
        </a:p>
      </dgm:t>
    </dgm:pt>
    <dgm:pt modelId="{BADCEF40-A17B-4D1A-8682-BCECB59D5D71}">
      <dgm:prSet phldrT="[Metin]"/>
      <dgm:spPr/>
      <dgm:t>
        <a:bodyPr/>
        <a:lstStyle/>
        <a:p>
          <a:r>
            <a:rPr lang="tr-TR" dirty="0" smtClean="0"/>
            <a:t>U </a:t>
          </a:r>
          <a:endParaRPr lang="tr-TR" dirty="0"/>
        </a:p>
      </dgm:t>
    </dgm:pt>
    <dgm:pt modelId="{74F47BDE-4D5A-4A05-A372-84333B00F311}" type="parTrans" cxnId="{7DC8B722-5BE6-4689-8F4F-B3BDE60499E2}">
      <dgm:prSet/>
      <dgm:spPr/>
      <dgm:t>
        <a:bodyPr/>
        <a:lstStyle/>
        <a:p>
          <a:endParaRPr lang="tr-TR"/>
        </a:p>
      </dgm:t>
    </dgm:pt>
    <dgm:pt modelId="{D4436020-37AA-42C7-AC8C-24672BDE1D04}" type="sibTrans" cxnId="{7DC8B722-5BE6-4689-8F4F-B3BDE60499E2}">
      <dgm:prSet/>
      <dgm:spPr/>
      <dgm:t>
        <a:bodyPr/>
        <a:lstStyle/>
        <a:p>
          <a:endParaRPr lang="tr-TR"/>
        </a:p>
      </dgm:t>
    </dgm:pt>
    <dgm:pt modelId="{13747CBE-1FDF-4FE2-8442-9D3D1B267761}">
      <dgm:prSet phldrT="[Metin]"/>
      <dgm:spPr/>
      <dgm:t>
        <a:bodyPr/>
        <a:lstStyle/>
        <a:p>
          <a:endParaRPr lang="tr-TR" dirty="0"/>
        </a:p>
      </dgm:t>
    </dgm:pt>
    <dgm:pt modelId="{D4251C62-92E8-4BCE-A019-BBCD0896E416}" type="parTrans" cxnId="{4CB40C29-FF37-4C9B-BBAC-8F79040D9BCB}">
      <dgm:prSet/>
      <dgm:spPr/>
      <dgm:t>
        <a:bodyPr/>
        <a:lstStyle/>
        <a:p>
          <a:endParaRPr lang="tr-TR"/>
        </a:p>
      </dgm:t>
    </dgm:pt>
    <dgm:pt modelId="{BB5FED3B-FAFD-4B27-BA6B-C3C4D5C05488}" type="sibTrans" cxnId="{4CB40C29-FF37-4C9B-BBAC-8F79040D9BCB}">
      <dgm:prSet/>
      <dgm:spPr/>
      <dgm:t>
        <a:bodyPr/>
        <a:lstStyle/>
        <a:p>
          <a:endParaRPr lang="tr-TR"/>
        </a:p>
      </dgm:t>
    </dgm:pt>
    <dgm:pt modelId="{A53DE7D7-E79A-465D-9ED0-AA585C41748D}">
      <dgm:prSet phldrT="[Metin]"/>
      <dgm:spPr/>
      <dgm:t>
        <a:bodyPr/>
        <a:lstStyle/>
        <a:p>
          <a:r>
            <a:rPr lang="tr-TR" smtClean="0"/>
            <a:t>K</a:t>
          </a:r>
          <a:endParaRPr lang="tr-TR" dirty="0"/>
        </a:p>
      </dgm:t>
    </dgm:pt>
    <dgm:pt modelId="{0C38B686-8C8D-4AC0-91E8-C4C94C63D75D}" type="parTrans" cxnId="{B9C9A559-ABE7-4C18-8215-78905BCE3D4E}">
      <dgm:prSet/>
      <dgm:spPr/>
      <dgm:t>
        <a:bodyPr/>
        <a:lstStyle/>
        <a:p>
          <a:endParaRPr lang="tr-TR"/>
        </a:p>
      </dgm:t>
    </dgm:pt>
    <dgm:pt modelId="{65FF50D4-3C23-4AF7-B8F7-B4DA2B678AC7}" type="sibTrans" cxnId="{B9C9A559-ABE7-4C18-8215-78905BCE3D4E}">
      <dgm:prSet/>
      <dgm:spPr/>
      <dgm:t>
        <a:bodyPr/>
        <a:lstStyle/>
        <a:p>
          <a:endParaRPr lang="tr-TR"/>
        </a:p>
      </dgm:t>
    </dgm:pt>
    <dgm:pt modelId="{C39F6FF9-3858-43ED-941A-C3E3A78541FF}">
      <dgm:prSet phldrT="[Metin]"/>
      <dgm:spPr/>
      <dgm:t>
        <a:bodyPr/>
        <a:lstStyle/>
        <a:p>
          <a:r>
            <a:rPr lang="tr-TR" dirty="0" smtClean="0"/>
            <a:t>Ö</a:t>
          </a:r>
          <a:endParaRPr lang="tr-TR" dirty="0"/>
        </a:p>
      </dgm:t>
    </dgm:pt>
    <dgm:pt modelId="{B0F92260-E03E-4529-8AFA-B8B8119F6604}" type="parTrans" cxnId="{AE82D1D5-E984-49D0-94AA-FECA123015E3}">
      <dgm:prSet/>
      <dgm:spPr/>
      <dgm:t>
        <a:bodyPr/>
        <a:lstStyle/>
        <a:p>
          <a:endParaRPr lang="tr-TR"/>
        </a:p>
      </dgm:t>
    </dgm:pt>
    <dgm:pt modelId="{6DF644B7-3332-4A10-A56E-D0B872F4B158}" type="sibTrans" cxnId="{AE82D1D5-E984-49D0-94AA-FECA123015E3}">
      <dgm:prSet/>
      <dgm:spPr/>
      <dgm:t>
        <a:bodyPr/>
        <a:lstStyle/>
        <a:p>
          <a:endParaRPr lang="tr-TR"/>
        </a:p>
      </dgm:t>
    </dgm:pt>
    <dgm:pt modelId="{73D82780-A219-4CC8-9404-36218CB473F2}">
      <dgm:prSet phldrT="[Metin]"/>
      <dgm:spPr/>
      <dgm:t>
        <a:bodyPr/>
        <a:lstStyle/>
        <a:p>
          <a:endParaRPr lang="tr-TR" dirty="0"/>
        </a:p>
      </dgm:t>
    </dgm:pt>
    <dgm:pt modelId="{A1A43827-A929-4553-B150-BD8EEC5FD150}" type="sibTrans" cxnId="{901A0FCD-5A06-46AD-AC3D-BE8E596E7A44}">
      <dgm:prSet/>
      <dgm:spPr/>
      <dgm:t>
        <a:bodyPr/>
        <a:lstStyle/>
        <a:p>
          <a:endParaRPr lang="tr-TR"/>
        </a:p>
      </dgm:t>
    </dgm:pt>
    <dgm:pt modelId="{C8543E1A-8477-4A33-9168-F59AE430A072}" type="parTrans" cxnId="{901A0FCD-5A06-46AD-AC3D-BE8E596E7A44}">
      <dgm:prSet/>
      <dgm:spPr/>
      <dgm:t>
        <a:bodyPr/>
        <a:lstStyle/>
        <a:p>
          <a:endParaRPr lang="tr-TR"/>
        </a:p>
      </dgm:t>
    </dgm:pt>
    <dgm:pt modelId="{A5B08D4D-BD27-4560-8FC6-70512FDBB845}">
      <dgm:prSet phldrT="[Metin]"/>
      <dgm:spPr/>
      <dgm:t>
        <a:bodyPr/>
        <a:lstStyle/>
        <a:p>
          <a:endParaRPr lang="tr-TR" dirty="0"/>
        </a:p>
      </dgm:t>
    </dgm:pt>
    <dgm:pt modelId="{62D6D916-D153-4C21-B07D-597741B26274}" type="sibTrans" cxnId="{BA808601-B0D7-4E57-A9E6-F1321E0E2305}">
      <dgm:prSet/>
      <dgm:spPr/>
      <dgm:t>
        <a:bodyPr/>
        <a:lstStyle/>
        <a:p>
          <a:endParaRPr lang="tr-TR"/>
        </a:p>
      </dgm:t>
    </dgm:pt>
    <dgm:pt modelId="{F9D5DE61-A0BF-4B3A-AE26-1C5709F7C37B}" type="parTrans" cxnId="{BA808601-B0D7-4E57-A9E6-F1321E0E2305}">
      <dgm:prSet/>
      <dgm:spPr/>
      <dgm:t>
        <a:bodyPr/>
        <a:lstStyle/>
        <a:p>
          <a:endParaRPr lang="tr-TR"/>
        </a:p>
      </dgm:t>
    </dgm:pt>
    <dgm:pt modelId="{66313422-9340-47D9-8EBC-9DFBD81A5FAA}" type="pres">
      <dgm:prSet presAssocID="{6158CBDE-B37B-4096-BABE-3274AD6846A3}" presName="cycleMatrixDiagram" presStyleCnt="0">
        <dgm:presLayoutVars>
          <dgm:chMax val="1"/>
          <dgm:dir/>
          <dgm:animLvl val="lvl"/>
          <dgm:resizeHandles val="exact"/>
        </dgm:presLayoutVars>
      </dgm:prSet>
      <dgm:spPr/>
      <dgm:t>
        <a:bodyPr/>
        <a:lstStyle/>
        <a:p>
          <a:endParaRPr lang="tr-TR"/>
        </a:p>
      </dgm:t>
    </dgm:pt>
    <dgm:pt modelId="{74EA1748-4C9C-4DCD-BA67-3270E9DA05F8}" type="pres">
      <dgm:prSet presAssocID="{6158CBDE-B37B-4096-BABE-3274AD6846A3}" presName="children" presStyleCnt="0"/>
      <dgm:spPr/>
    </dgm:pt>
    <dgm:pt modelId="{4F736F61-37CD-43CD-9176-C2AB03F3B1D4}" type="pres">
      <dgm:prSet presAssocID="{6158CBDE-B37B-4096-BABE-3274AD6846A3}" presName="child1group" presStyleCnt="0"/>
      <dgm:spPr/>
    </dgm:pt>
    <dgm:pt modelId="{7180D29A-19C9-4233-9B9E-9958EDD6EADF}" type="pres">
      <dgm:prSet presAssocID="{6158CBDE-B37B-4096-BABE-3274AD6846A3}" presName="child1" presStyleLbl="bgAcc1" presStyleIdx="0" presStyleCnt="4"/>
      <dgm:spPr/>
      <dgm:t>
        <a:bodyPr/>
        <a:lstStyle/>
        <a:p>
          <a:endParaRPr lang="tr-TR"/>
        </a:p>
      </dgm:t>
    </dgm:pt>
    <dgm:pt modelId="{857B896C-8EDD-4F57-AB84-B6F7264D6DC0}" type="pres">
      <dgm:prSet presAssocID="{6158CBDE-B37B-4096-BABE-3274AD6846A3}" presName="child1Text" presStyleLbl="bgAcc1" presStyleIdx="0" presStyleCnt="4">
        <dgm:presLayoutVars>
          <dgm:bulletEnabled val="1"/>
        </dgm:presLayoutVars>
      </dgm:prSet>
      <dgm:spPr/>
      <dgm:t>
        <a:bodyPr/>
        <a:lstStyle/>
        <a:p>
          <a:endParaRPr lang="tr-TR"/>
        </a:p>
      </dgm:t>
    </dgm:pt>
    <dgm:pt modelId="{8E7C0E24-E1F4-4444-8AF8-E52F0CF68828}" type="pres">
      <dgm:prSet presAssocID="{6158CBDE-B37B-4096-BABE-3274AD6846A3}" presName="child2group" presStyleCnt="0"/>
      <dgm:spPr/>
    </dgm:pt>
    <dgm:pt modelId="{9BF8914B-4B68-47E5-B05E-E29D6A1DA190}" type="pres">
      <dgm:prSet presAssocID="{6158CBDE-B37B-4096-BABE-3274AD6846A3}" presName="child2" presStyleLbl="bgAcc1" presStyleIdx="1" presStyleCnt="4"/>
      <dgm:spPr/>
      <dgm:t>
        <a:bodyPr/>
        <a:lstStyle/>
        <a:p>
          <a:endParaRPr lang="tr-TR"/>
        </a:p>
      </dgm:t>
    </dgm:pt>
    <dgm:pt modelId="{F2256B73-FF01-489A-A41F-64677378E941}" type="pres">
      <dgm:prSet presAssocID="{6158CBDE-B37B-4096-BABE-3274AD6846A3}" presName="child2Text" presStyleLbl="bgAcc1" presStyleIdx="1" presStyleCnt="4">
        <dgm:presLayoutVars>
          <dgm:bulletEnabled val="1"/>
        </dgm:presLayoutVars>
      </dgm:prSet>
      <dgm:spPr/>
      <dgm:t>
        <a:bodyPr/>
        <a:lstStyle/>
        <a:p>
          <a:endParaRPr lang="tr-TR"/>
        </a:p>
      </dgm:t>
    </dgm:pt>
    <dgm:pt modelId="{40618EE8-B4C5-45B3-850D-E0185B0B4230}" type="pres">
      <dgm:prSet presAssocID="{6158CBDE-B37B-4096-BABE-3274AD6846A3}" presName="child3group" presStyleCnt="0"/>
      <dgm:spPr/>
    </dgm:pt>
    <dgm:pt modelId="{3D1D4EB0-5A8F-4715-A3F9-53EE6DF87BA1}" type="pres">
      <dgm:prSet presAssocID="{6158CBDE-B37B-4096-BABE-3274AD6846A3}" presName="child3" presStyleLbl="bgAcc1" presStyleIdx="2" presStyleCnt="4"/>
      <dgm:spPr/>
      <dgm:t>
        <a:bodyPr/>
        <a:lstStyle/>
        <a:p>
          <a:endParaRPr lang="tr-TR"/>
        </a:p>
      </dgm:t>
    </dgm:pt>
    <dgm:pt modelId="{90FDF3F6-B1DD-4394-BE8D-20BD1C6C73BC}" type="pres">
      <dgm:prSet presAssocID="{6158CBDE-B37B-4096-BABE-3274AD6846A3}" presName="child3Text" presStyleLbl="bgAcc1" presStyleIdx="2" presStyleCnt="4">
        <dgm:presLayoutVars>
          <dgm:bulletEnabled val="1"/>
        </dgm:presLayoutVars>
      </dgm:prSet>
      <dgm:spPr/>
      <dgm:t>
        <a:bodyPr/>
        <a:lstStyle/>
        <a:p>
          <a:endParaRPr lang="tr-TR"/>
        </a:p>
      </dgm:t>
    </dgm:pt>
    <dgm:pt modelId="{E8596F34-4184-4614-94F3-A646785966F8}" type="pres">
      <dgm:prSet presAssocID="{6158CBDE-B37B-4096-BABE-3274AD6846A3}" presName="child4group" presStyleCnt="0"/>
      <dgm:spPr/>
    </dgm:pt>
    <dgm:pt modelId="{2AA85F57-38C1-4BEF-A4E6-D33FE923B698}" type="pres">
      <dgm:prSet presAssocID="{6158CBDE-B37B-4096-BABE-3274AD6846A3}" presName="child4" presStyleLbl="bgAcc1" presStyleIdx="3" presStyleCnt="4"/>
      <dgm:spPr/>
      <dgm:t>
        <a:bodyPr/>
        <a:lstStyle/>
        <a:p>
          <a:endParaRPr lang="tr-TR"/>
        </a:p>
      </dgm:t>
    </dgm:pt>
    <dgm:pt modelId="{CB915FAE-02CE-45BD-BCD7-959D3134B722}" type="pres">
      <dgm:prSet presAssocID="{6158CBDE-B37B-4096-BABE-3274AD6846A3}" presName="child4Text" presStyleLbl="bgAcc1" presStyleIdx="3" presStyleCnt="4">
        <dgm:presLayoutVars>
          <dgm:bulletEnabled val="1"/>
        </dgm:presLayoutVars>
      </dgm:prSet>
      <dgm:spPr/>
      <dgm:t>
        <a:bodyPr/>
        <a:lstStyle/>
        <a:p>
          <a:endParaRPr lang="tr-TR"/>
        </a:p>
      </dgm:t>
    </dgm:pt>
    <dgm:pt modelId="{25E5CAD5-8F80-4217-BC92-C039B039D628}" type="pres">
      <dgm:prSet presAssocID="{6158CBDE-B37B-4096-BABE-3274AD6846A3}" presName="childPlaceholder" presStyleCnt="0"/>
      <dgm:spPr/>
    </dgm:pt>
    <dgm:pt modelId="{F63DD908-1D32-4BA5-B58A-A06A55FEE064}" type="pres">
      <dgm:prSet presAssocID="{6158CBDE-B37B-4096-BABE-3274AD6846A3}" presName="circle" presStyleCnt="0"/>
      <dgm:spPr/>
    </dgm:pt>
    <dgm:pt modelId="{5EBF7C00-75FA-48B0-A386-CB1CEC17B005}" type="pres">
      <dgm:prSet presAssocID="{6158CBDE-B37B-4096-BABE-3274AD6846A3}" presName="quadrant1" presStyleLbl="node1" presStyleIdx="0" presStyleCnt="4">
        <dgm:presLayoutVars>
          <dgm:chMax val="1"/>
          <dgm:bulletEnabled val="1"/>
        </dgm:presLayoutVars>
      </dgm:prSet>
      <dgm:spPr/>
      <dgm:t>
        <a:bodyPr/>
        <a:lstStyle/>
        <a:p>
          <a:endParaRPr lang="tr-TR"/>
        </a:p>
      </dgm:t>
    </dgm:pt>
    <dgm:pt modelId="{3C456A31-8822-4669-9CCE-E2AECE825BEB}" type="pres">
      <dgm:prSet presAssocID="{6158CBDE-B37B-4096-BABE-3274AD6846A3}" presName="quadrant2" presStyleLbl="node1" presStyleIdx="1" presStyleCnt="4">
        <dgm:presLayoutVars>
          <dgm:chMax val="1"/>
          <dgm:bulletEnabled val="1"/>
        </dgm:presLayoutVars>
      </dgm:prSet>
      <dgm:spPr/>
      <dgm:t>
        <a:bodyPr/>
        <a:lstStyle/>
        <a:p>
          <a:endParaRPr lang="tr-TR"/>
        </a:p>
      </dgm:t>
    </dgm:pt>
    <dgm:pt modelId="{8089496F-73D5-411C-854A-C540DC91337B}" type="pres">
      <dgm:prSet presAssocID="{6158CBDE-B37B-4096-BABE-3274AD6846A3}" presName="quadrant3" presStyleLbl="node1" presStyleIdx="2" presStyleCnt="4">
        <dgm:presLayoutVars>
          <dgm:chMax val="1"/>
          <dgm:bulletEnabled val="1"/>
        </dgm:presLayoutVars>
      </dgm:prSet>
      <dgm:spPr/>
      <dgm:t>
        <a:bodyPr/>
        <a:lstStyle/>
        <a:p>
          <a:endParaRPr lang="tr-TR"/>
        </a:p>
      </dgm:t>
    </dgm:pt>
    <dgm:pt modelId="{AAC84143-8A19-4390-A2DD-B87A4ECFF2CB}" type="pres">
      <dgm:prSet presAssocID="{6158CBDE-B37B-4096-BABE-3274AD6846A3}" presName="quadrant4" presStyleLbl="node1" presStyleIdx="3" presStyleCnt="4">
        <dgm:presLayoutVars>
          <dgm:chMax val="1"/>
          <dgm:bulletEnabled val="1"/>
        </dgm:presLayoutVars>
      </dgm:prSet>
      <dgm:spPr/>
      <dgm:t>
        <a:bodyPr/>
        <a:lstStyle/>
        <a:p>
          <a:endParaRPr lang="tr-TR"/>
        </a:p>
      </dgm:t>
    </dgm:pt>
    <dgm:pt modelId="{5687C19C-BEBF-4992-AC06-9BEC82509628}" type="pres">
      <dgm:prSet presAssocID="{6158CBDE-B37B-4096-BABE-3274AD6846A3}" presName="quadrantPlaceholder" presStyleCnt="0"/>
      <dgm:spPr/>
    </dgm:pt>
    <dgm:pt modelId="{BE5CDB45-DD13-4A61-88B3-0F2082DDE34A}" type="pres">
      <dgm:prSet presAssocID="{6158CBDE-B37B-4096-BABE-3274AD6846A3}" presName="center1" presStyleLbl="fgShp" presStyleIdx="0" presStyleCnt="2"/>
      <dgm:spPr/>
    </dgm:pt>
    <dgm:pt modelId="{B6DC692E-C5F7-4D03-8924-B79B254EEE10}" type="pres">
      <dgm:prSet presAssocID="{6158CBDE-B37B-4096-BABE-3274AD6846A3}" presName="center2" presStyleLbl="fgShp" presStyleIdx="1" presStyleCnt="2"/>
      <dgm:spPr/>
    </dgm:pt>
  </dgm:ptLst>
  <dgm:cxnLst>
    <dgm:cxn modelId="{4CB40C29-FF37-4C9B-BBAC-8F79040D9BCB}" srcId="{BADCEF40-A17B-4D1A-8682-BCECB59D5D71}" destId="{13747CBE-1FDF-4FE2-8442-9D3D1B267761}" srcOrd="0" destOrd="0" parTransId="{D4251C62-92E8-4BCE-A019-BBCD0896E416}" sibTransId="{BB5FED3B-FAFD-4B27-BA6B-C3C4D5C05488}"/>
    <dgm:cxn modelId="{6F2A653F-81C1-468B-A876-6B6F4B320A1D}" type="presOf" srcId="{C39F6FF9-3858-43ED-941A-C3E3A78541FF}" destId="{AAC84143-8A19-4390-A2DD-B87A4ECFF2CB}" srcOrd="0" destOrd="0" presId="urn:microsoft.com/office/officeart/2005/8/layout/cycle4"/>
    <dgm:cxn modelId="{24EE26E7-6C05-430E-A073-1A99E12AF4DB}" type="presOf" srcId="{9F8E2E85-6B2F-4BB8-835C-DF52AA8E5946}" destId="{857B896C-8EDD-4F57-AB84-B6F7264D6DC0}" srcOrd="1" destOrd="0" presId="urn:microsoft.com/office/officeart/2005/8/layout/cycle4"/>
    <dgm:cxn modelId="{BA808601-B0D7-4E57-A9E6-F1321E0E2305}" srcId="{C39F6FF9-3858-43ED-941A-C3E3A78541FF}" destId="{A5B08D4D-BD27-4560-8FC6-70512FDBB845}" srcOrd="0" destOrd="0" parTransId="{F9D5DE61-A0BF-4B3A-AE26-1C5709F7C37B}" sibTransId="{62D6D916-D153-4C21-B07D-597741B26274}"/>
    <dgm:cxn modelId="{CE009B9D-1439-4719-8DEB-5D84647F9E83}" srcId="{6158CBDE-B37B-4096-BABE-3274AD6846A3}" destId="{2C55E98B-068E-43E4-8FEE-EA4F2C629206}" srcOrd="0" destOrd="0" parTransId="{84081849-F84D-452B-A5DC-99794A0AE06F}" sibTransId="{0A720F60-6D2C-4DC7-90AE-BEEDFDBABC58}"/>
    <dgm:cxn modelId="{BB0B720A-864D-436E-9C76-B897D6489968}" type="presOf" srcId="{9F8E2E85-6B2F-4BB8-835C-DF52AA8E5946}" destId="{7180D29A-19C9-4233-9B9E-9958EDD6EADF}" srcOrd="0" destOrd="0" presId="urn:microsoft.com/office/officeart/2005/8/layout/cycle4"/>
    <dgm:cxn modelId="{BEA09F83-F6C0-4343-8F81-35F45F7EE534}" type="presOf" srcId="{BADCEF40-A17B-4D1A-8682-BCECB59D5D71}" destId="{3C456A31-8822-4669-9CCE-E2AECE825BEB}" srcOrd="0" destOrd="0" presId="urn:microsoft.com/office/officeart/2005/8/layout/cycle4"/>
    <dgm:cxn modelId="{CFA50C2A-D17F-4C6F-A1C3-EBBD33C4CB41}" type="presOf" srcId="{73D82780-A219-4CC8-9404-36218CB473F2}" destId="{90FDF3F6-B1DD-4394-BE8D-20BD1C6C73BC}" srcOrd="1" destOrd="0" presId="urn:microsoft.com/office/officeart/2005/8/layout/cycle4"/>
    <dgm:cxn modelId="{D3C80910-DE3E-4B8B-BD45-BB437BC9A18D}" type="presOf" srcId="{13747CBE-1FDF-4FE2-8442-9D3D1B267761}" destId="{F2256B73-FF01-489A-A41F-64677378E941}" srcOrd="1" destOrd="0" presId="urn:microsoft.com/office/officeart/2005/8/layout/cycle4"/>
    <dgm:cxn modelId="{88EEAFF6-88B7-49FF-9BCA-2BC36C934DF3}" srcId="{2C55E98B-068E-43E4-8FEE-EA4F2C629206}" destId="{9F8E2E85-6B2F-4BB8-835C-DF52AA8E5946}" srcOrd="0" destOrd="0" parTransId="{62BA28AF-1267-490F-9928-D78ADB2F1776}" sibTransId="{8AACBFFF-5C30-43DE-81E2-7A4EBD5CAC41}"/>
    <dgm:cxn modelId="{928A0A34-FDE7-487A-82E6-9A2A6E4ACFAB}" type="presOf" srcId="{A5B08D4D-BD27-4560-8FC6-70512FDBB845}" destId="{CB915FAE-02CE-45BD-BCD7-959D3134B722}" srcOrd="1" destOrd="0" presId="urn:microsoft.com/office/officeart/2005/8/layout/cycle4"/>
    <dgm:cxn modelId="{D34F7B5A-26A1-4CC9-B66E-FB743530018D}" type="presOf" srcId="{A5B08D4D-BD27-4560-8FC6-70512FDBB845}" destId="{2AA85F57-38C1-4BEF-A4E6-D33FE923B698}" srcOrd="0" destOrd="0" presId="urn:microsoft.com/office/officeart/2005/8/layout/cycle4"/>
    <dgm:cxn modelId="{25A35404-745D-4567-AFC0-A880488CFF49}" type="presOf" srcId="{6158CBDE-B37B-4096-BABE-3274AD6846A3}" destId="{66313422-9340-47D9-8EBC-9DFBD81A5FAA}" srcOrd="0" destOrd="0" presId="urn:microsoft.com/office/officeart/2005/8/layout/cycle4"/>
    <dgm:cxn modelId="{CE559450-9E9B-4CDF-B622-849FB7D12196}" type="presOf" srcId="{A53DE7D7-E79A-465D-9ED0-AA585C41748D}" destId="{8089496F-73D5-411C-854A-C540DC91337B}" srcOrd="0" destOrd="0" presId="urn:microsoft.com/office/officeart/2005/8/layout/cycle4"/>
    <dgm:cxn modelId="{7DC8B722-5BE6-4689-8F4F-B3BDE60499E2}" srcId="{6158CBDE-B37B-4096-BABE-3274AD6846A3}" destId="{BADCEF40-A17B-4D1A-8682-BCECB59D5D71}" srcOrd="1" destOrd="0" parTransId="{74F47BDE-4D5A-4A05-A372-84333B00F311}" sibTransId="{D4436020-37AA-42C7-AC8C-24672BDE1D04}"/>
    <dgm:cxn modelId="{B9C9A559-ABE7-4C18-8215-78905BCE3D4E}" srcId="{6158CBDE-B37B-4096-BABE-3274AD6846A3}" destId="{A53DE7D7-E79A-465D-9ED0-AA585C41748D}" srcOrd="2" destOrd="0" parTransId="{0C38B686-8C8D-4AC0-91E8-C4C94C63D75D}" sibTransId="{65FF50D4-3C23-4AF7-B8F7-B4DA2B678AC7}"/>
    <dgm:cxn modelId="{901A0FCD-5A06-46AD-AC3D-BE8E596E7A44}" srcId="{A53DE7D7-E79A-465D-9ED0-AA585C41748D}" destId="{73D82780-A219-4CC8-9404-36218CB473F2}" srcOrd="0" destOrd="0" parTransId="{C8543E1A-8477-4A33-9168-F59AE430A072}" sibTransId="{A1A43827-A929-4553-B150-BD8EEC5FD150}"/>
    <dgm:cxn modelId="{DDBC392C-2F37-498B-8584-838E04475979}" type="presOf" srcId="{13747CBE-1FDF-4FE2-8442-9D3D1B267761}" destId="{9BF8914B-4B68-47E5-B05E-E29D6A1DA190}" srcOrd="0" destOrd="0" presId="urn:microsoft.com/office/officeart/2005/8/layout/cycle4"/>
    <dgm:cxn modelId="{6D337A2A-1C21-43A9-AA0F-A3A783F47AFC}" type="presOf" srcId="{73D82780-A219-4CC8-9404-36218CB473F2}" destId="{3D1D4EB0-5A8F-4715-A3F9-53EE6DF87BA1}" srcOrd="0" destOrd="0" presId="urn:microsoft.com/office/officeart/2005/8/layout/cycle4"/>
    <dgm:cxn modelId="{4F71934F-0CDB-4EDC-B1CF-636080A72AFD}" type="presOf" srcId="{2C55E98B-068E-43E4-8FEE-EA4F2C629206}" destId="{5EBF7C00-75FA-48B0-A386-CB1CEC17B005}" srcOrd="0" destOrd="0" presId="urn:microsoft.com/office/officeart/2005/8/layout/cycle4"/>
    <dgm:cxn modelId="{AE82D1D5-E984-49D0-94AA-FECA123015E3}" srcId="{6158CBDE-B37B-4096-BABE-3274AD6846A3}" destId="{C39F6FF9-3858-43ED-941A-C3E3A78541FF}" srcOrd="3" destOrd="0" parTransId="{B0F92260-E03E-4529-8AFA-B8B8119F6604}" sibTransId="{6DF644B7-3332-4A10-A56E-D0B872F4B158}"/>
    <dgm:cxn modelId="{B3C673B0-30A7-403B-8346-0E3EBB114ACF}" type="presParOf" srcId="{66313422-9340-47D9-8EBC-9DFBD81A5FAA}" destId="{74EA1748-4C9C-4DCD-BA67-3270E9DA05F8}" srcOrd="0" destOrd="0" presId="urn:microsoft.com/office/officeart/2005/8/layout/cycle4"/>
    <dgm:cxn modelId="{454F286D-068A-47D4-B9A2-00AB85EC11CD}" type="presParOf" srcId="{74EA1748-4C9C-4DCD-BA67-3270E9DA05F8}" destId="{4F736F61-37CD-43CD-9176-C2AB03F3B1D4}" srcOrd="0" destOrd="0" presId="urn:microsoft.com/office/officeart/2005/8/layout/cycle4"/>
    <dgm:cxn modelId="{4A467C4D-C5F8-471C-ABE7-E0E05FD5696A}" type="presParOf" srcId="{4F736F61-37CD-43CD-9176-C2AB03F3B1D4}" destId="{7180D29A-19C9-4233-9B9E-9958EDD6EADF}" srcOrd="0" destOrd="0" presId="urn:microsoft.com/office/officeart/2005/8/layout/cycle4"/>
    <dgm:cxn modelId="{0E8F5A52-F965-4335-9C96-7D0EF0AF0139}" type="presParOf" srcId="{4F736F61-37CD-43CD-9176-C2AB03F3B1D4}" destId="{857B896C-8EDD-4F57-AB84-B6F7264D6DC0}" srcOrd="1" destOrd="0" presId="urn:microsoft.com/office/officeart/2005/8/layout/cycle4"/>
    <dgm:cxn modelId="{2AE008C5-5BB5-429E-9C42-C8785E6B52FF}" type="presParOf" srcId="{74EA1748-4C9C-4DCD-BA67-3270E9DA05F8}" destId="{8E7C0E24-E1F4-4444-8AF8-E52F0CF68828}" srcOrd="1" destOrd="0" presId="urn:microsoft.com/office/officeart/2005/8/layout/cycle4"/>
    <dgm:cxn modelId="{E6231F6C-0540-43CB-9473-299D49544727}" type="presParOf" srcId="{8E7C0E24-E1F4-4444-8AF8-E52F0CF68828}" destId="{9BF8914B-4B68-47E5-B05E-E29D6A1DA190}" srcOrd="0" destOrd="0" presId="urn:microsoft.com/office/officeart/2005/8/layout/cycle4"/>
    <dgm:cxn modelId="{2447DD57-705D-449B-A562-6E07086B9ABE}" type="presParOf" srcId="{8E7C0E24-E1F4-4444-8AF8-E52F0CF68828}" destId="{F2256B73-FF01-489A-A41F-64677378E941}" srcOrd="1" destOrd="0" presId="urn:microsoft.com/office/officeart/2005/8/layout/cycle4"/>
    <dgm:cxn modelId="{0651573B-4655-4B7E-973C-AD8FA370070E}" type="presParOf" srcId="{74EA1748-4C9C-4DCD-BA67-3270E9DA05F8}" destId="{40618EE8-B4C5-45B3-850D-E0185B0B4230}" srcOrd="2" destOrd="0" presId="urn:microsoft.com/office/officeart/2005/8/layout/cycle4"/>
    <dgm:cxn modelId="{34BFF29E-12F5-47CF-8ECD-D6E9C6DE831B}" type="presParOf" srcId="{40618EE8-B4C5-45B3-850D-E0185B0B4230}" destId="{3D1D4EB0-5A8F-4715-A3F9-53EE6DF87BA1}" srcOrd="0" destOrd="0" presId="urn:microsoft.com/office/officeart/2005/8/layout/cycle4"/>
    <dgm:cxn modelId="{7D4705D1-D953-48E3-8148-36A57D3E1E4C}" type="presParOf" srcId="{40618EE8-B4C5-45B3-850D-E0185B0B4230}" destId="{90FDF3F6-B1DD-4394-BE8D-20BD1C6C73BC}" srcOrd="1" destOrd="0" presId="urn:microsoft.com/office/officeart/2005/8/layout/cycle4"/>
    <dgm:cxn modelId="{C238FE0E-7E51-4471-944F-AAC360FEAAE6}" type="presParOf" srcId="{74EA1748-4C9C-4DCD-BA67-3270E9DA05F8}" destId="{E8596F34-4184-4614-94F3-A646785966F8}" srcOrd="3" destOrd="0" presId="urn:microsoft.com/office/officeart/2005/8/layout/cycle4"/>
    <dgm:cxn modelId="{8890B450-EE45-40E4-B21C-91AD83492701}" type="presParOf" srcId="{E8596F34-4184-4614-94F3-A646785966F8}" destId="{2AA85F57-38C1-4BEF-A4E6-D33FE923B698}" srcOrd="0" destOrd="0" presId="urn:microsoft.com/office/officeart/2005/8/layout/cycle4"/>
    <dgm:cxn modelId="{9FE0F360-0308-4290-8516-75333F5765F3}" type="presParOf" srcId="{E8596F34-4184-4614-94F3-A646785966F8}" destId="{CB915FAE-02CE-45BD-BCD7-959D3134B722}" srcOrd="1" destOrd="0" presId="urn:microsoft.com/office/officeart/2005/8/layout/cycle4"/>
    <dgm:cxn modelId="{E45A3434-0EFF-411D-B748-5E419B309609}" type="presParOf" srcId="{74EA1748-4C9C-4DCD-BA67-3270E9DA05F8}" destId="{25E5CAD5-8F80-4217-BC92-C039B039D628}" srcOrd="4" destOrd="0" presId="urn:microsoft.com/office/officeart/2005/8/layout/cycle4"/>
    <dgm:cxn modelId="{C1E7D40E-B152-4C55-AC84-46B4C8240876}" type="presParOf" srcId="{66313422-9340-47D9-8EBC-9DFBD81A5FAA}" destId="{F63DD908-1D32-4BA5-B58A-A06A55FEE064}" srcOrd="1" destOrd="0" presId="urn:microsoft.com/office/officeart/2005/8/layout/cycle4"/>
    <dgm:cxn modelId="{194CAE73-1EDB-4D27-8C7D-995DA510D55F}" type="presParOf" srcId="{F63DD908-1D32-4BA5-B58A-A06A55FEE064}" destId="{5EBF7C00-75FA-48B0-A386-CB1CEC17B005}" srcOrd="0" destOrd="0" presId="urn:microsoft.com/office/officeart/2005/8/layout/cycle4"/>
    <dgm:cxn modelId="{F812604A-841B-4B4B-AD0C-650841AEF7C1}" type="presParOf" srcId="{F63DD908-1D32-4BA5-B58A-A06A55FEE064}" destId="{3C456A31-8822-4669-9CCE-E2AECE825BEB}" srcOrd="1" destOrd="0" presId="urn:microsoft.com/office/officeart/2005/8/layout/cycle4"/>
    <dgm:cxn modelId="{2EC95E84-735B-4BA3-8FD7-4A5FA67530CC}" type="presParOf" srcId="{F63DD908-1D32-4BA5-B58A-A06A55FEE064}" destId="{8089496F-73D5-411C-854A-C540DC91337B}" srcOrd="2" destOrd="0" presId="urn:microsoft.com/office/officeart/2005/8/layout/cycle4"/>
    <dgm:cxn modelId="{BB8EE3CA-38E2-4E93-B026-8775D0A0282B}" type="presParOf" srcId="{F63DD908-1D32-4BA5-B58A-A06A55FEE064}" destId="{AAC84143-8A19-4390-A2DD-B87A4ECFF2CB}" srcOrd="3" destOrd="0" presId="urn:microsoft.com/office/officeart/2005/8/layout/cycle4"/>
    <dgm:cxn modelId="{7717E65D-97F7-4E21-AE22-03EAF46FF6EB}" type="presParOf" srcId="{F63DD908-1D32-4BA5-B58A-A06A55FEE064}" destId="{5687C19C-BEBF-4992-AC06-9BEC82509628}" srcOrd="4" destOrd="0" presId="urn:microsoft.com/office/officeart/2005/8/layout/cycle4"/>
    <dgm:cxn modelId="{E610DA88-2E50-4F6C-B857-FA59B91CF82F}" type="presParOf" srcId="{66313422-9340-47D9-8EBC-9DFBD81A5FAA}" destId="{BE5CDB45-DD13-4A61-88B3-0F2082DDE34A}" srcOrd="2" destOrd="0" presId="urn:microsoft.com/office/officeart/2005/8/layout/cycle4"/>
    <dgm:cxn modelId="{AFE01577-BF57-4938-A1D4-AAB7DAB1CE15}" type="presParOf" srcId="{66313422-9340-47D9-8EBC-9DFBD81A5FAA}" destId="{B6DC692E-C5F7-4D03-8924-B79B254EEE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4EB0-5A8F-4715-A3F9-53EE6DF87BA1}">
      <dsp:nvSpPr>
        <dsp:cNvPr id="0" name=""/>
        <dsp:cNvSpPr/>
      </dsp:nvSpPr>
      <dsp:spPr>
        <a:xfrm>
          <a:off x="4587474" y="2758360"/>
          <a:ext cx="2003868" cy="129805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285750" lvl="1" indent="-285750" algn="l" defTabSz="1689100">
            <a:lnSpc>
              <a:spcPct val="90000"/>
            </a:lnSpc>
            <a:spcBef>
              <a:spcPct val="0"/>
            </a:spcBef>
            <a:spcAft>
              <a:spcPct val="15000"/>
            </a:spcAft>
            <a:buChar char="••"/>
          </a:pPr>
          <a:endParaRPr lang="tr-TR" sz="3800" kern="1200" dirty="0"/>
        </a:p>
      </dsp:txBody>
      <dsp:txXfrm>
        <a:off x="5217149" y="3111387"/>
        <a:ext cx="1345679" cy="916511"/>
      </dsp:txXfrm>
    </dsp:sp>
    <dsp:sp modelId="{2AA85F57-38C1-4BEF-A4E6-D33FE923B698}">
      <dsp:nvSpPr>
        <dsp:cNvPr id="0" name=""/>
        <dsp:cNvSpPr/>
      </dsp:nvSpPr>
      <dsp:spPr>
        <a:xfrm>
          <a:off x="1318006" y="2758360"/>
          <a:ext cx="2003868" cy="129805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285750" lvl="1" indent="-285750" algn="l" defTabSz="1689100">
            <a:lnSpc>
              <a:spcPct val="90000"/>
            </a:lnSpc>
            <a:spcBef>
              <a:spcPct val="0"/>
            </a:spcBef>
            <a:spcAft>
              <a:spcPct val="15000"/>
            </a:spcAft>
            <a:buChar char="••"/>
          </a:pPr>
          <a:endParaRPr lang="tr-TR" sz="3800" kern="1200" dirty="0"/>
        </a:p>
      </dsp:txBody>
      <dsp:txXfrm>
        <a:off x="1346520" y="3111387"/>
        <a:ext cx="1345679" cy="916511"/>
      </dsp:txXfrm>
    </dsp:sp>
    <dsp:sp modelId="{9BF8914B-4B68-47E5-B05E-E29D6A1DA190}">
      <dsp:nvSpPr>
        <dsp:cNvPr id="0" name=""/>
        <dsp:cNvSpPr/>
      </dsp:nvSpPr>
      <dsp:spPr>
        <a:xfrm>
          <a:off x="4587474" y="0"/>
          <a:ext cx="2003868" cy="129805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285750" lvl="1" indent="-285750" algn="l" defTabSz="1689100">
            <a:lnSpc>
              <a:spcPct val="90000"/>
            </a:lnSpc>
            <a:spcBef>
              <a:spcPct val="0"/>
            </a:spcBef>
            <a:spcAft>
              <a:spcPct val="15000"/>
            </a:spcAft>
            <a:buChar char="••"/>
          </a:pPr>
          <a:endParaRPr lang="tr-TR" sz="3800" kern="1200" dirty="0"/>
        </a:p>
      </dsp:txBody>
      <dsp:txXfrm>
        <a:off x="5217149" y="28514"/>
        <a:ext cx="1345679" cy="916511"/>
      </dsp:txXfrm>
    </dsp:sp>
    <dsp:sp modelId="{7180D29A-19C9-4233-9B9E-9958EDD6EADF}">
      <dsp:nvSpPr>
        <dsp:cNvPr id="0" name=""/>
        <dsp:cNvSpPr/>
      </dsp:nvSpPr>
      <dsp:spPr>
        <a:xfrm>
          <a:off x="1318006" y="0"/>
          <a:ext cx="2003868" cy="129805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285750" lvl="1" indent="-285750" algn="l" defTabSz="1689100">
            <a:lnSpc>
              <a:spcPct val="90000"/>
            </a:lnSpc>
            <a:spcBef>
              <a:spcPct val="0"/>
            </a:spcBef>
            <a:spcAft>
              <a:spcPct val="15000"/>
            </a:spcAft>
            <a:buChar char="••"/>
          </a:pPr>
          <a:endParaRPr lang="tr-TR" sz="3800" kern="1200" dirty="0"/>
        </a:p>
      </dsp:txBody>
      <dsp:txXfrm>
        <a:off x="1346520" y="28514"/>
        <a:ext cx="1345679" cy="916511"/>
      </dsp:txXfrm>
    </dsp:sp>
    <dsp:sp modelId="{5EBF7C00-75FA-48B0-A386-CB1CEC17B005}">
      <dsp:nvSpPr>
        <dsp:cNvPr id="0" name=""/>
        <dsp:cNvSpPr/>
      </dsp:nvSpPr>
      <dsp:spPr>
        <a:xfrm>
          <a:off x="2157683" y="231215"/>
          <a:ext cx="1756426" cy="1756426"/>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tr-TR" sz="4400" kern="1200" dirty="0" smtClean="0"/>
            <a:t>P</a:t>
          </a:r>
          <a:endParaRPr lang="tr-TR" sz="4400" kern="1200" dirty="0"/>
        </a:p>
      </dsp:txBody>
      <dsp:txXfrm>
        <a:off x="2672128" y="745660"/>
        <a:ext cx="1241981" cy="1241981"/>
      </dsp:txXfrm>
    </dsp:sp>
    <dsp:sp modelId="{3C456A31-8822-4669-9CCE-E2AECE825BEB}">
      <dsp:nvSpPr>
        <dsp:cNvPr id="0" name=""/>
        <dsp:cNvSpPr/>
      </dsp:nvSpPr>
      <dsp:spPr>
        <a:xfrm rot="5400000">
          <a:off x="3995238" y="231215"/>
          <a:ext cx="1756426" cy="1756426"/>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tr-TR" sz="4400" kern="1200" dirty="0" smtClean="0"/>
            <a:t>U </a:t>
          </a:r>
          <a:endParaRPr lang="tr-TR" sz="4400" kern="1200" dirty="0"/>
        </a:p>
      </dsp:txBody>
      <dsp:txXfrm rot="-5400000">
        <a:off x="3995238" y="745660"/>
        <a:ext cx="1241981" cy="1241981"/>
      </dsp:txXfrm>
    </dsp:sp>
    <dsp:sp modelId="{8089496F-73D5-411C-854A-C540DC91337B}">
      <dsp:nvSpPr>
        <dsp:cNvPr id="0" name=""/>
        <dsp:cNvSpPr/>
      </dsp:nvSpPr>
      <dsp:spPr>
        <a:xfrm rot="10800000">
          <a:off x="3995238" y="2068770"/>
          <a:ext cx="1756426" cy="1756426"/>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tr-TR" sz="4400" kern="1200" smtClean="0"/>
            <a:t>K</a:t>
          </a:r>
          <a:endParaRPr lang="tr-TR" sz="4400" kern="1200" dirty="0"/>
        </a:p>
      </dsp:txBody>
      <dsp:txXfrm rot="10800000">
        <a:off x="3995238" y="2068770"/>
        <a:ext cx="1241981" cy="1241981"/>
      </dsp:txXfrm>
    </dsp:sp>
    <dsp:sp modelId="{AAC84143-8A19-4390-A2DD-B87A4ECFF2CB}">
      <dsp:nvSpPr>
        <dsp:cNvPr id="0" name=""/>
        <dsp:cNvSpPr/>
      </dsp:nvSpPr>
      <dsp:spPr>
        <a:xfrm rot="16200000">
          <a:off x="2157683" y="2068770"/>
          <a:ext cx="1756426" cy="1756426"/>
        </a:xfrm>
        <a:prstGeom prst="pieWedg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tr-TR" sz="4400" kern="1200" dirty="0" smtClean="0"/>
            <a:t>Ö</a:t>
          </a:r>
          <a:endParaRPr lang="tr-TR" sz="4400" kern="1200" dirty="0"/>
        </a:p>
      </dsp:txBody>
      <dsp:txXfrm rot="5400000">
        <a:off x="2672128" y="2068770"/>
        <a:ext cx="1241981" cy="1241981"/>
      </dsp:txXfrm>
    </dsp:sp>
    <dsp:sp modelId="{BE5CDB45-DD13-4A61-88B3-0F2082DDE34A}">
      <dsp:nvSpPr>
        <dsp:cNvPr id="0" name=""/>
        <dsp:cNvSpPr/>
      </dsp:nvSpPr>
      <dsp:spPr>
        <a:xfrm>
          <a:off x="3651457" y="1663129"/>
          <a:ext cx="606433" cy="527333"/>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6DC692E-C5F7-4D03-8924-B79B254EEE10}">
      <dsp:nvSpPr>
        <dsp:cNvPr id="0" name=""/>
        <dsp:cNvSpPr/>
      </dsp:nvSpPr>
      <dsp:spPr>
        <a:xfrm rot="10800000">
          <a:off x="3651457" y="1865949"/>
          <a:ext cx="606433" cy="527333"/>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721A5E-A7C4-4140-9849-A59B6DF959B4}" type="datetimeFigureOut">
              <a:rPr lang="tr-TR" smtClean="0"/>
              <a:t>1.5.2017</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05CA7-6623-49D8-8DF2-33BB8BC7E300}" type="slidenum">
              <a:rPr lang="tr-TR" smtClean="0"/>
              <a:t>‹#›</a:t>
            </a:fld>
            <a:endParaRPr lang="tr-TR"/>
          </a:p>
        </p:txBody>
      </p:sp>
    </p:spTree>
    <p:extLst>
      <p:ext uri="{BB962C8B-B14F-4D97-AF65-F5344CB8AC3E}">
        <p14:creationId xmlns:p14="http://schemas.microsoft.com/office/powerpoint/2010/main" val="335526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77CD7-F86F-4247-8A80-58B685C4CF0B}" type="datetimeFigureOut">
              <a:rPr lang="tr-TR" smtClean="0"/>
              <a:t>1.5.2017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0D60-50A0-418C-97B6-1D579C2872DC}" type="slidenum">
              <a:rPr lang="tr-TR" smtClean="0"/>
              <a:t>‹#›</a:t>
            </a:fld>
            <a:endParaRPr lang="tr-TR"/>
          </a:p>
        </p:txBody>
      </p:sp>
    </p:spTree>
    <p:extLst>
      <p:ext uri="{BB962C8B-B14F-4D97-AF65-F5344CB8AC3E}">
        <p14:creationId xmlns:p14="http://schemas.microsoft.com/office/powerpoint/2010/main" val="3177223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1</a:t>
            </a:fld>
            <a:endParaRPr lang="tr-TR"/>
          </a:p>
        </p:txBody>
      </p:sp>
    </p:spTree>
    <p:extLst>
      <p:ext uri="{BB962C8B-B14F-4D97-AF65-F5344CB8AC3E}">
        <p14:creationId xmlns:p14="http://schemas.microsoft.com/office/powerpoint/2010/main" val="389985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5</a:t>
            </a:fld>
            <a:endParaRPr lang="tr-TR"/>
          </a:p>
        </p:txBody>
      </p:sp>
    </p:spTree>
    <p:extLst>
      <p:ext uri="{BB962C8B-B14F-4D97-AF65-F5344CB8AC3E}">
        <p14:creationId xmlns:p14="http://schemas.microsoft.com/office/powerpoint/2010/main" val="3059607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B1C6D50-199E-4822-8EAB-DF061E52A6C6}" type="slidenum">
              <a:rPr lang="de-DE" altLang="tr-TR">
                <a:solidFill>
                  <a:srgbClr val="000000"/>
                </a:solidFill>
              </a:rPr>
              <a:pPr algn="r" eaLnBrk="1" hangingPunct="1">
                <a:spcBef>
                  <a:spcPct val="0"/>
                </a:spcBef>
              </a:pPr>
              <a:t>13</a:t>
            </a:fld>
            <a:endParaRPr lang="de-DE" altLang="tr-TR">
              <a:solidFill>
                <a:srgbClr val="000000"/>
              </a:solidFill>
            </a:endParaRPr>
          </a:p>
        </p:txBody>
      </p:sp>
      <p:sp>
        <p:nvSpPr>
          <p:cNvPr id="409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477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79B8C63-2CA1-45F9-AA9E-4F812B820B07}" type="slidenum">
              <a:rPr lang="en-GB" altLang="tr-TR" sz="1300">
                <a:solidFill>
                  <a:srgbClr val="000000"/>
                </a:solidFill>
              </a:rPr>
              <a:pPr algn="r" eaLnBrk="1" hangingPunct="1">
                <a:spcBef>
                  <a:spcPct val="0"/>
                </a:spcBef>
              </a:pPr>
              <a:t>13</a:t>
            </a:fld>
            <a:endParaRPr lang="en-GB" altLang="tr-TR" sz="1300">
              <a:solidFill>
                <a:srgbClr val="000000"/>
              </a:solidFill>
            </a:endParaRPr>
          </a:p>
        </p:txBody>
      </p:sp>
      <p:sp>
        <p:nvSpPr>
          <p:cNvPr id="40964" name="Rectangle 2"/>
          <p:cNvSpPr>
            <a:spLocks noGrp="1" noRot="1" noChangeAspect="1" noChangeArrowheads="1" noTextEdit="1"/>
          </p:cNvSpPr>
          <p:nvPr>
            <p:ph type="sldImg"/>
          </p:nvPr>
        </p:nvSpPr>
        <p:spPr>
          <a:xfrm>
            <a:off x="1143000" y="685800"/>
            <a:ext cx="4573588" cy="3430588"/>
          </a:xfrm>
          <a:ln/>
        </p:spPr>
      </p:sp>
      <p:sp>
        <p:nvSpPr>
          <p:cNvPr id="409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13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945DE01-A5EB-4002-9C0B-A1A41E7DC6D4}" type="slidenum">
              <a:rPr lang="tr-TR" altLang="tr-TR" smtClean="0"/>
              <a:pPr>
                <a:defRPr/>
              </a:pPr>
              <a:t>18</a:t>
            </a:fld>
            <a:endParaRPr lang="tr-TR" altLang="tr-TR"/>
          </a:p>
        </p:txBody>
      </p:sp>
    </p:spTree>
    <p:extLst>
      <p:ext uri="{BB962C8B-B14F-4D97-AF65-F5344CB8AC3E}">
        <p14:creationId xmlns:p14="http://schemas.microsoft.com/office/powerpoint/2010/main" val="37073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945DE01-A5EB-4002-9C0B-A1A41E7DC6D4}" type="slidenum">
              <a:rPr lang="tr-TR" altLang="tr-TR" smtClean="0">
                <a:solidFill>
                  <a:srgbClr val="000000"/>
                </a:solidFill>
              </a:rPr>
              <a:pPr>
                <a:defRPr/>
              </a:pPr>
              <a:t>19</a:t>
            </a:fld>
            <a:endParaRPr lang="tr-TR" altLang="tr-TR">
              <a:solidFill>
                <a:srgbClr val="000000"/>
              </a:solidFill>
            </a:endParaRPr>
          </a:p>
        </p:txBody>
      </p:sp>
    </p:spTree>
    <p:extLst>
      <p:ext uri="{BB962C8B-B14F-4D97-AF65-F5344CB8AC3E}">
        <p14:creationId xmlns:p14="http://schemas.microsoft.com/office/powerpoint/2010/main" val="340534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945DE01-A5EB-4002-9C0B-A1A41E7DC6D4}" type="slidenum">
              <a:rPr lang="tr-TR" altLang="tr-TR" smtClean="0">
                <a:solidFill>
                  <a:srgbClr val="000000"/>
                </a:solidFill>
              </a:rPr>
              <a:pPr>
                <a:defRPr/>
              </a:pPr>
              <a:t>20</a:t>
            </a:fld>
            <a:endParaRPr lang="tr-TR" altLang="tr-TR">
              <a:solidFill>
                <a:srgbClr val="000000"/>
              </a:solidFill>
            </a:endParaRPr>
          </a:p>
        </p:txBody>
      </p:sp>
    </p:spTree>
    <p:extLst>
      <p:ext uri="{BB962C8B-B14F-4D97-AF65-F5344CB8AC3E}">
        <p14:creationId xmlns:p14="http://schemas.microsoft.com/office/powerpoint/2010/main" val="339466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945DE01-A5EB-4002-9C0B-A1A41E7DC6D4}" type="slidenum">
              <a:rPr lang="tr-TR" altLang="tr-TR" smtClean="0">
                <a:solidFill>
                  <a:srgbClr val="000000"/>
                </a:solidFill>
              </a:rPr>
              <a:pPr>
                <a:defRPr/>
              </a:pPr>
              <a:t>21</a:t>
            </a:fld>
            <a:endParaRPr lang="tr-TR" altLang="tr-TR">
              <a:solidFill>
                <a:srgbClr val="000000"/>
              </a:solidFill>
            </a:endParaRPr>
          </a:p>
        </p:txBody>
      </p:sp>
    </p:spTree>
    <p:extLst>
      <p:ext uri="{BB962C8B-B14F-4D97-AF65-F5344CB8AC3E}">
        <p14:creationId xmlns:p14="http://schemas.microsoft.com/office/powerpoint/2010/main" val="329607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r"/>
            <a:fld id="{9D31FE2A-5C70-4CC3-B45F-07B0609D476A}" type="slidenum">
              <a:rPr lang="de-DE" altLang="tr-TR" sz="1200">
                <a:solidFill>
                  <a:srgbClr val="000000"/>
                </a:solidFill>
              </a:rPr>
              <a:pPr algn="r"/>
              <a:t>29</a:t>
            </a:fld>
            <a:endParaRPr lang="de-DE" altLang="tr-TR" sz="1200">
              <a:solidFill>
                <a:srgbClr val="000000"/>
              </a:solidFill>
            </a:endParaRPr>
          </a:p>
        </p:txBody>
      </p:sp>
      <p:sp>
        <p:nvSpPr>
          <p:cNvPr id="419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u="sng">
                <a:solidFill>
                  <a:schemeClr val="tx1"/>
                </a:solidFill>
                <a:latin typeface="Arial" panose="020B0604020202020204" pitchFamily="34" charset="0"/>
              </a:defRPr>
            </a:lvl1pPr>
            <a:lvl2pPr marL="742950" indent="-285750" defTabSz="947738">
              <a:defRPr u="sng">
                <a:solidFill>
                  <a:schemeClr val="tx1"/>
                </a:solidFill>
                <a:latin typeface="Arial" panose="020B0604020202020204" pitchFamily="34" charset="0"/>
              </a:defRPr>
            </a:lvl2pPr>
            <a:lvl3pPr marL="1143000" indent="-228600" defTabSz="947738">
              <a:defRPr u="sng">
                <a:solidFill>
                  <a:schemeClr val="tx1"/>
                </a:solidFill>
                <a:latin typeface="Arial" panose="020B0604020202020204" pitchFamily="34" charset="0"/>
              </a:defRPr>
            </a:lvl3pPr>
            <a:lvl4pPr marL="1600200" indent="-228600" defTabSz="947738">
              <a:defRPr u="sng">
                <a:solidFill>
                  <a:schemeClr val="tx1"/>
                </a:solidFill>
                <a:latin typeface="Arial" panose="020B0604020202020204" pitchFamily="34" charset="0"/>
              </a:defRPr>
            </a:lvl4pPr>
            <a:lvl5pPr marL="2057400" indent="-228600" defTabSz="947738">
              <a:defRPr u="sng">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u="sng">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u="sng">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u="sng">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u="sng">
                <a:solidFill>
                  <a:schemeClr val="tx1"/>
                </a:solidFill>
                <a:latin typeface="Arial" panose="020B0604020202020204" pitchFamily="34" charset="0"/>
              </a:defRPr>
            </a:lvl9pPr>
          </a:lstStyle>
          <a:p>
            <a:pPr algn="r"/>
            <a:fld id="{7376BE23-38A0-42ED-98D4-704362095F97}" type="slidenum">
              <a:rPr lang="en-GB" altLang="tr-TR" sz="1300">
                <a:solidFill>
                  <a:srgbClr val="000000"/>
                </a:solidFill>
              </a:rPr>
              <a:pPr algn="r"/>
              <a:t>29</a:t>
            </a:fld>
            <a:endParaRPr lang="en-GB" altLang="tr-TR" sz="1300">
              <a:solidFill>
                <a:srgbClr val="000000"/>
              </a:solidFill>
            </a:endParaRPr>
          </a:p>
        </p:txBody>
      </p:sp>
      <p:sp>
        <p:nvSpPr>
          <p:cNvPr id="41988" name="Rectangle 2"/>
          <p:cNvSpPr>
            <a:spLocks noGrp="1" noRot="1" noChangeAspect="1" noChangeArrowheads="1" noTextEdit="1"/>
          </p:cNvSpPr>
          <p:nvPr>
            <p:ph type="sldImg"/>
          </p:nvPr>
        </p:nvSpPr>
        <p:spPr>
          <a:xfrm>
            <a:off x="1143000" y="685800"/>
            <a:ext cx="4573588" cy="3430588"/>
          </a:xfrm>
          <a:ln/>
        </p:spPr>
      </p:sp>
      <p:sp>
        <p:nvSpPr>
          <p:cNvPr id="4198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en-US" altLang="tr-TR" smtClean="0">
              <a:latin typeface="Arial" panose="020B0604020202020204" pitchFamily="34" charset="0"/>
            </a:endParaRPr>
          </a:p>
        </p:txBody>
      </p:sp>
    </p:spTree>
    <p:extLst>
      <p:ext uri="{BB962C8B-B14F-4D97-AF65-F5344CB8AC3E}">
        <p14:creationId xmlns:p14="http://schemas.microsoft.com/office/powerpoint/2010/main" val="145092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30</a:t>
            </a:fld>
            <a:endParaRPr lang="tr-TR"/>
          </a:p>
        </p:txBody>
      </p:sp>
    </p:spTree>
    <p:extLst>
      <p:ext uri="{BB962C8B-B14F-4D97-AF65-F5344CB8AC3E}">
        <p14:creationId xmlns:p14="http://schemas.microsoft.com/office/powerpoint/2010/main" val="59489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21BB496-6FED-49E9-9C18-9EB0BC07FAA3}"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AA78F0F-422B-436C-A8CD-3E0ECA6E74D7}"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B13ED2-329D-4897-A79B-45059BDEF174}"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F85019D-1751-4E32-9161-9FCD094751CF}"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771122C-F971-4FE8-9742-B656F35CC956}"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7485F54-13B9-4822-92FD-1173E1A54B4C}" type="datetime1">
              <a:rPr lang="tr-TR" smtClean="0"/>
              <a:t>1.5.2017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9BE959F-A093-41A8-BCE9-9AC0CE2A900B}" type="datetime1">
              <a:rPr lang="tr-TR" smtClean="0"/>
              <a:t>1.5.2017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6219352-3EC8-43CF-A2DF-BC0FE3BB7B8E}" type="datetime1">
              <a:rPr lang="tr-TR" smtClean="0"/>
              <a:t>1.5.2017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0C0D20D-FD55-41ED-B2E6-8A1D6DF92A2D}" type="datetime1">
              <a:rPr lang="tr-TR" smtClean="0"/>
              <a:t>1.5.2017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09449E2-3BD8-4F9D-B443-509F5C13D6D6}" type="datetime1">
              <a:rPr lang="tr-TR" smtClean="0"/>
              <a:t>1.5.2017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51FC079-909E-44D1-9A94-ECB090A76AB2}" type="datetime1">
              <a:rPr lang="tr-TR" smtClean="0"/>
              <a:t>1.5.2017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D1A18-88D1-4CEB-BE35-0A04BD2617A7}" type="datetime1">
              <a:rPr lang="tr-TR" smtClean="0"/>
              <a:t>1.5.2017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ayatakarken.com/wp-content/uploads/2011/11/balikci.jpg" TargetMode="Externa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6.png"/><Relationship Id="rId4"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43608" y="4797152"/>
            <a:ext cx="7488832" cy="1200329"/>
          </a:xfrm>
          <a:prstGeom prst="rect">
            <a:avLst/>
          </a:prstGeom>
        </p:spPr>
        <p:txBody>
          <a:bodyPr wrap="square">
            <a:spAutoFit/>
          </a:bodyPr>
          <a:lstStyle/>
          <a:p>
            <a:r>
              <a:rPr lang="tr-TR" sz="3600" b="1" dirty="0" smtClean="0">
                <a:solidFill>
                  <a:srgbClr val="FF0000"/>
                </a:solidFill>
              </a:rPr>
              <a:t>3 </a:t>
            </a:r>
            <a:r>
              <a:rPr lang="tr-TR" sz="3600" b="1" dirty="0">
                <a:solidFill>
                  <a:srgbClr val="FF0000"/>
                </a:solidFill>
              </a:rPr>
              <a:t>- İŞ SAĞLIĞI VE </a:t>
            </a:r>
            <a:r>
              <a:rPr lang="tr-TR" sz="3600" b="1" dirty="0" smtClean="0">
                <a:solidFill>
                  <a:srgbClr val="FF0000"/>
                </a:solidFill>
              </a:rPr>
              <a:t>GÜVENLİĞİNE GENEL BAKIŞ VE GÜVENLİK KÜLTÜRÜ</a:t>
            </a:r>
            <a:endParaRPr lang="tr-TR" sz="3600" b="1" dirty="0">
              <a:solidFill>
                <a:srgbClr val="FF0000"/>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764704"/>
            <a:ext cx="4896544" cy="3672408"/>
          </a:xfrm>
          <a:prstGeom prst="rect">
            <a:avLst/>
          </a:prstGeom>
        </p:spPr>
      </p:pic>
    </p:spTree>
    <p:extLst>
      <p:ext uri="{BB962C8B-B14F-4D97-AF65-F5344CB8AC3E}">
        <p14:creationId xmlns:p14="http://schemas.microsoft.com/office/powerpoint/2010/main" val="237302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8" name="Dikdörtgen 7"/>
          <p:cNvSpPr/>
          <p:nvPr/>
        </p:nvSpPr>
        <p:spPr>
          <a:xfrm>
            <a:off x="426610" y="1556792"/>
            <a:ext cx="5309176" cy="4490091"/>
          </a:xfrm>
          <a:prstGeom prst="rect">
            <a:avLst/>
          </a:prstGeom>
        </p:spPr>
        <p:txBody>
          <a:bodyPr vert="horz" lIns="91440" tIns="45720" rIns="91440" bIns="45720" rtlCol="0">
            <a:noAutofit/>
          </a:bodyPr>
          <a:lstStyle/>
          <a:p>
            <a:pPr algn="just" eaLnBrk="1" hangingPunct="1">
              <a:lnSpc>
                <a:spcPct val="150000"/>
              </a:lnSpc>
              <a:tabLst>
                <a:tab pos="358775" algn="l"/>
              </a:tabLst>
            </a:pPr>
            <a:r>
              <a:rPr lang="tr-TR" sz="2000" b="1" dirty="0" smtClean="0">
                <a:solidFill>
                  <a:srgbClr val="FF0000"/>
                </a:solidFill>
                <a:latin typeface="Arial" charset="0"/>
                <a:cs typeface="Arial" charset="0"/>
              </a:rPr>
              <a:t>Örgüt </a:t>
            </a:r>
            <a:r>
              <a:rPr lang="tr-TR" sz="2000" b="1" dirty="0">
                <a:solidFill>
                  <a:srgbClr val="FF0000"/>
                </a:solidFill>
                <a:latin typeface="Arial" charset="0"/>
                <a:cs typeface="Arial" charset="0"/>
              </a:rPr>
              <a:t>kültürü: </a:t>
            </a:r>
            <a:r>
              <a:rPr lang="tr-TR" sz="2000" dirty="0">
                <a:latin typeface="Arial" charset="0"/>
                <a:cs typeface="Arial" charset="0"/>
              </a:rPr>
              <a:t>Örgüt üyeleri tarafından </a:t>
            </a:r>
            <a:r>
              <a:rPr lang="tr-TR" sz="2000" dirty="0" smtClean="0">
                <a:latin typeface="Arial" charset="0"/>
                <a:cs typeface="Arial" charset="0"/>
              </a:rPr>
              <a:t>paylaşılan ve başka örgütlerden ayırmaya yarayan </a:t>
            </a:r>
            <a:r>
              <a:rPr lang="tr-TR" sz="2000" dirty="0" smtClean="0">
                <a:solidFill>
                  <a:prstClr val="black"/>
                </a:solidFill>
                <a:latin typeface="Arial" charset="0"/>
                <a:cs typeface="Arial" charset="0"/>
              </a:rPr>
              <a:t>zengince geliştirilmiş ve derine yerleştirilmiş </a:t>
            </a:r>
            <a:r>
              <a:rPr lang="tr-TR" sz="2000" b="1" dirty="0" smtClean="0">
                <a:solidFill>
                  <a:srgbClr val="FF0000"/>
                </a:solidFill>
                <a:latin typeface="Arial" charset="0"/>
                <a:cs typeface="Arial" charset="0"/>
              </a:rPr>
              <a:t>değerler</a:t>
            </a:r>
            <a:r>
              <a:rPr lang="tr-TR" sz="2000" dirty="0" smtClean="0">
                <a:solidFill>
                  <a:prstClr val="black"/>
                </a:solidFill>
                <a:latin typeface="Arial" charset="0"/>
                <a:cs typeface="Arial" charset="0"/>
              </a:rPr>
              <a:t> </a:t>
            </a:r>
            <a:r>
              <a:rPr lang="tr-TR" sz="2000" dirty="0">
                <a:solidFill>
                  <a:prstClr val="black"/>
                </a:solidFill>
                <a:latin typeface="Arial" charset="0"/>
                <a:cs typeface="Arial" charset="0"/>
              </a:rPr>
              <a:t>ve </a:t>
            </a:r>
            <a:r>
              <a:rPr lang="tr-TR" sz="2000" b="1" dirty="0">
                <a:solidFill>
                  <a:srgbClr val="FF0000"/>
                </a:solidFill>
                <a:latin typeface="Arial" charset="0"/>
                <a:cs typeface="Arial" charset="0"/>
              </a:rPr>
              <a:t>inançlar sistemidir</a:t>
            </a:r>
            <a:r>
              <a:rPr lang="tr-TR" sz="2000" dirty="0">
                <a:solidFill>
                  <a:prstClr val="black"/>
                </a:solidFill>
                <a:latin typeface="Arial" charset="0"/>
                <a:cs typeface="Arial" charset="0"/>
              </a:rPr>
              <a:t>. </a:t>
            </a:r>
            <a:endParaRPr lang="tr-TR" sz="2000" dirty="0" smtClean="0">
              <a:solidFill>
                <a:prstClr val="black"/>
              </a:solidFill>
              <a:latin typeface="Arial" charset="0"/>
              <a:cs typeface="Arial" charset="0"/>
            </a:endParaRPr>
          </a:p>
          <a:p>
            <a:pPr algn="just" eaLnBrk="1" hangingPunct="1">
              <a:lnSpc>
                <a:spcPct val="150000"/>
              </a:lnSpc>
              <a:tabLst>
                <a:tab pos="358775" algn="l"/>
              </a:tabLst>
            </a:pPr>
            <a:r>
              <a:rPr lang="tr-TR" sz="2000" dirty="0" smtClean="0">
                <a:solidFill>
                  <a:prstClr val="black"/>
                </a:solidFill>
                <a:latin typeface="Arial" charset="0"/>
                <a:cs typeface="Arial" charset="0"/>
              </a:rPr>
              <a:t>Örgüt kültürü kavramı, kurum kültürü, şirket kültürü ya da işletme kültürü ile eş anlamlıdır.</a:t>
            </a:r>
          </a:p>
          <a:p>
            <a:pPr algn="just" eaLnBrk="1" hangingPunct="1">
              <a:lnSpc>
                <a:spcPct val="150000"/>
              </a:lnSpc>
              <a:tabLst>
                <a:tab pos="358775" algn="l"/>
              </a:tabLst>
            </a:pPr>
            <a:r>
              <a:rPr lang="tr-TR" sz="2000" dirty="0" smtClean="0">
                <a:solidFill>
                  <a:prstClr val="black"/>
                </a:solidFill>
                <a:latin typeface="Arial" charset="0"/>
                <a:cs typeface="Arial" charset="0"/>
              </a:rPr>
              <a:t>Örgüt kültürü, bir örgüt içinde </a:t>
            </a:r>
            <a:r>
              <a:rPr lang="tr-TR" sz="2000" dirty="0" smtClean="0">
                <a:solidFill>
                  <a:srgbClr val="FF0000"/>
                </a:solidFill>
                <a:latin typeface="Arial" charset="0"/>
                <a:cs typeface="Arial" charset="0"/>
              </a:rPr>
              <a:t>neyin önemli neyin önemsiz</a:t>
            </a:r>
            <a:r>
              <a:rPr lang="tr-TR" sz="2000" dirty="0" smtClean="0">
                <a:solidFill>
                  <a:prstClr val="black"/>
                </a:solidFill>
                <a:latin typeface="Arial" charset="0"/>
                <a:cs typeface="Arial" charset="0"/>
              </a:rPr>
              <a:t> olduğunu tanımlayan bir kavramdır.</a:t>
            </a:r>
          </a:p>
          <a:p>
            <a:pPr algn="just" eaLnBrk="1" hangingPunct="1">
              <a:lnSpc>
                <a:spcPct val="150000"/>
              </a:lnSpc>
              <a:tabLst>
                <a:tab pos="358775" algn="l"/>
              </a:tabLst>
            </a:pPr>
            <a:endParaRPr lang="tr-TR" sz="2000" dirty="0">
              <a:solidFill>
                <a:prstClr val="black"/>
              </a:solidFill>
              <a:latin typeface="Arial" charset="0"/>
              <a:cs typeface="Arial"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348880"/>
            <a:ext cx="3013419" cy="2757123"/>
          </a:xfrm>
          <a:prstGeom prst="rect">
            <a:avLst/>
          </a:prstGeom>
        </p:spPr>
      </p:pic>
      <p:sp>
        <p:nvSpPr>
          <p:cNvPr id="10" name="Rectangle 31"/>
          <p:cNvSpPr>
            <a:spLocks noGrp="1" noChangeArrowheads="1"/>
          </p:cNvSpPr>
          <p:nvPr>
            <p:ph type="title"/>
          </p:nvPr>
        </p:nvSpPr>
        <p:spPr>
          <a:xfrm>
            <a:off x="-24214" y="-24885"/>
            <a:ext cx="9168214" cy="724973"/>
          </a:xfrm>
          <a:solidFill>
            <a:srgbClr val="FFC000"/>
          </a:solidFill>
          <a:extLst/>
        </p:spPr>
        <p:txBody>
          <a:body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ÖRGÜT KÜLTÜRÜ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10</a:t>
            </a:fld>
            <a:endParaRPr lang="tr-TR"/>
          </a:p>
        </p:txBody>
      </p:sp>
    </p:spTree>
    <p:extLst>
      <p:ext uri="{BB962C8B-B14F-4D97-AF65-F5344CB8AC3E}">
        <p14:creationId xmlns:p14="http://schemas.microsoft.com/office/powerpoint/2010/main" val="564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7" name="Line 5"/>
          <p:cNvSpPr>
            <a:spLocks noChangeShapeType="1"/>
          </p:cNvSpPr>
          <p:nvPr/>
        </p:nvSpPr>
        <p:spPr bwMode="auto">
          <a:xfrm>
            <a:off x="457200" y="3900066"/>
            <a:ext cx="7791400" cy="510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tr-TR">
              <a:solidFill>
                <a:srgbClr val="EAEAEA"/>
              </a:solidFill>
              <a:latin typeface="Verdana" panose="020B0604030504040204" pitchFamily="34" charset="0"/>
            </a:endParaRPr>
          </a:p>
        </p:txBody>
      </p:sp>
      <p:sp>
        <p:nvSpPr>
          <p:cNvPr id="10" name="Oval 4"/>
          <p:cNvSpPr>
            <a:spLocks noChangeArrowheads="1"/>
          </p:cNvSpPr>
          <p:nvPr/>
        </p:nvSpPr>
        <p:spPr bwMode="auto">
          <a:xfrm>
            <a:off x="1447800" y="1639888"/>
            <a:ext cx="5860504" cy="476091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tr-TR">
              <a:solidFill>
                <a:srgbClr val="EAEAEA"/>
              </a:solidFill>
              <a:latin typeface="Verdana" panose="020B0604030504040204" pitchFamily="34" charset="0"/>
            </a:endParaRPr>
          </a:p>
        </p:txBody>
      </p:sp>
      <p:sp>
        <p:nvSpPr>
          <p:cNvPr id="11" name="Text Box 6"/>
          <p:cNvSpPr txBox="1">
            <a:spLocks noChangeArrowheads="1"/>
          </p:cNvSpPr>
          <p:nvPr/>
        </p:nvSpPr>
        <p:spPr bwMode="auto">
          <a:xfrm>
            <a:off x="2514600" y="2212380"/>
            <a:ext cx="411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tr-TR" altLang="tr-TR" sz="2400" dirty="0">
                <a:solidFill>
                  <a:srgbClr val="FF0000"/>
                </a:solidFill>
                <a:latin typeface="Verdana" panose="020B0604030504040204" pitchFamily="34" charset="0"/>
              </a:rPr>
              <a:t>Görülebilen Boyut</a:t>
            </a:r>
          </a:p>
          <a:p>
            <a:pPr eaLnBrk="1" hangingPunct="1">
              <a:spcBef>
                <a:spcPct val="50000"/>
              </a:spcBef>
            </a:pPr>
            <a:r>
              <a:rPr lang="tr-TR" altLang="tr-TR" sz="2000" dirty="0">
                <a:solidFill>
                  <a:srgbClr val="FF0000"/>
                </a:solidFill>
                <a:latin typeface="Verdana" panose="020B0604030504040204" pitchFamily="34" charset="0"/>
              </a:rPr>
              <a:t>(Semboller, sloganlar, giysiler, büro yerleşimi, törenler ve benzeri unsurlar)</a:t>
            </a:r>
          </a:p>
        </p:txBody>
      </p:sp>
      <p:sp>
        <p:nvSpPr>
          <p:cNvPr id="12" name="Text Box 7"/>
          <p:cNvSpPr txBox="1">
            <a:spLocks noChangeArrowheads="1"/>
          </p:cNvSpPr>
          <p:nvPr/>
        </p:nvSpPr>
        <p:spPr bwMode="auto">
          <a:xfrm>
            <a:off x="2518558" y="41148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tr-TR" altLang="tr-TR" sz="2400" dirty="0">
                <a:latin typeface="Verdana" panose="020B0604030504040204" pitchFamily="34" charset="0"/>
              </a:rPr>
              <a:t>Görülemeyen Boyut</a:t>
            </a:r>
          </a:p>
          <a:p>
            <a:pPr eaLnBrk="1" hangingPunct="1">
              <a:spcBef>
                <a:spcPct val="50000"/>
              </a:spcBef>
            </a:pPr>
            <a:r>
              <a:rPr lang="tr-TR" altLang="tr-TR" sz="2000" dirty="0">
                <a:latin typeface="Verdana" panose="020B0604030504040204" pitchFamily="34" charset="0"/>
              </a:rPr>
              <a:t>(Organizasyon üyelerince paylaşılan değerler ve anlayış biçimi)</a:t>
            </a:r>
          </a:p>
        </p:txBody>
      </p:sp>
      <p:sp>
        <p:nvSpPr>
          <p:cNvPr id="13" name="Rectangle 31"/>
          <p:cNvSpPr txBox="1">
            <a:spLocks noChangeArrowheads="1"/>
          </p:cNvSpPr>
          <p:nvPr/>
        </p:nvSpPr>
        <p:spPr>
          <a:xfrm>
            <a:off x="-24214" y="-24885"/>
            <a:ext cx="9168214" cy="724973"/>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ÖRGÜT KÜLTÜRÜNDE İKİ BOYUT</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11</a:t>
            </a:fld>
            <a:endParaRPr lang="tr-TR"/>
          </a:p>
        </p:txBody>
      </p:sp>
    </p:spTree>
    <p:extLst>
      <p:ext uri="{BB962C8B-B14F-4D97-AF65-F5344CB8AC3E}">
        <p14:creationId xmlns:p14="http://schemas.microsoft.com/office/powerpoint/2010/main" val="336562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9144001" cy="929909"/>
          </a:xfrm>
          <a:custGeom>
            <a:avLst/>
            <a:gdLst/>
            <a:ahLst/>
            <a:cxnLst/>
            <a:rect l="l" t="t" r="r" b="b"/>
            <a:pathLst>
              <a:path w="5736590" h="840105">
                <a:moveTo>
                  <a:pt x="0" y="839724"/>
                </a:moveTo>
                <a:lnTo>
                  <a:pt x="5736336" y="839724"/>
                </a:lnTo>
                <a:lnTo>
                  <a:pt x="5736336" y="0"/>
                </a:lnTo>
                <a:lnTo>
                  <a:pt x="0" y="0"/>
                </a:lnTo>
                <a:lnTo>
                  <a:pt x="0" y="839724"/>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26326" y="1697"/>
            <a:ext cx="9144000" cy="984885"/>
          </a:xfrm>
          <a:prstGeom prst="rect">
            <a:avLst/>
          </a:prstGeom>
        </p:spPr>
        <p:txBody>
          <a:bodyPr vert="horz" wrap="square" lIns="0" tIns="0" rIns="0" bIns="0" rtlCol="0">
            <a:spAutoFit/>
          </a:bodyPr>
          <a:lstStyle/>
          <a:p>
            <a:pPr marL="12700">
              <a:lnSpc>
                <a:spcPct val="100000"/>
              </a:lnSpc>
            </a:pPr>
            <a:r>
              <a:rPr sz="3200" dirty="0">
                <a:solidFill>
                  <a:srgbClr val="565656"/>
                </a:solidFill>
              </a:rPr>
              <a:t>GÜVENLİK </a:t>
            </a:r>
            <a:r>
              <a:rPr sz="3200" dirty="0" smtClean="0">
                <a:solidFill>
                  <a:srgbClr val="565656"/>
                </a:solidFill>
              </a:rPr>
              <a:t>KÜLTÜRÜ</a:t>
            </a:r>
            <a:r>
              <a:rPr lang="tr-TR" sz="3200" dirty="0" smtClean="0">
                <a:solidFill>
                  <a:srgbClr val="565656"/>
                </a:solidFill>
              </a:rPr>
              <a:t> TANIMLAMALARININ ORTAK ÖZELLİKLERİ</a:t>
            </a:r>
            <a:endParaRPr sz="3200" dirty="0"/>
          </a:p>
        </p:txBody>
      </p:sp>
      <p:sp>
        <p:nvSpPr>
          <p:cNvPr id="11" name="Slayt Numarası Yer Tutucusu 10"/>
          <p:cNvSpPr>
            <a:spLocks noGrp="1"/>
          </p:cNvSpPr>
          <p:nvPr>
            <p:ph type="sldNum" sz="quarter" idx="4294967295"/>
          </p:nvPr>
        </p:nvSpPr>
        <p:spPr>
          <a:xfrm>
            <a:off x="8336788" y="6405979"/>
            <a:ext cx="502412" cy="282119"/>
          </a:xfrm>
          <a:prstGeom prst="rect">
            <a:avLst/>
          </a:prstGeom>
        </p:spPr>
        <p:txBody>
          <a:bodyPr/>
          <a:lstStyle/>
          <a:p>
            <a:pPr marL="25400">
              <a:lnSpc>
                <a:spcPts val="1240"/>
              </a:lnSpc>
            </a:pPr>
            <a:fld id="{81D60167-4931-47E6-BA6A-407CBD079E47}" type="slidenum">
              <a:rPr lang="tr-TR" sz="1200" spc="-60" smtClean="0">
                <a:solidFill>
                  <a:srgbClr val="888888"/>
                </a:solidFill>
              </a:rPr>
              <a:t>12</a:t>
            </a:fld>
            <a:endParaRPr lang="tr-TR" sz="1200" dirty="0"/>
          </a:p>
        </p:txBody>
      </p:sp>
      <p:sp>
        <p:nvSpPr>
          <p:cNvPr id="4" name="Dikdörtgen 3"/>
          <p:cNvSpPr/>
          <p:nvPr/>
        </p:nvSpPr>
        <p:spPr>
          <a:xfrm>
            <a:off x="228600" y="1143000"/>
            <a:ext cx="8610600" cy="5262979"/>
          </a:xfrm>
          <a:prstGeom prst="rect">
            <a:avLst/>
          </a:prstGeom>
        </p:spPr>
        <p:txBody>
          <a:bodyPr wrap="square">
            <a:spAutoFit/>
          </a:bodyPr>
          <a:lstStyle/>
          <a:p>
            <a:r>
              <a:rPr lang="tr-TR" sz="2400" dirty="0" smtClean="0">
                <a:latin typeface="Calibri" panose="020F0502020204030204" pitchFamily="34" charset="0"/>
              </a:rPr>
              <a:t>1-Güvenlik </a:t>
            </a:r>
            <a:r>
              <a:rPr lang="tr-TR" sz="2400" dirty="0">
                <a:latin typeface="Calibri" panose="020F0502020204030204" pitchFamily="34" charset="0"/>
              </a:rPr>
              <a:t>kültürü, grup veya daha üst seviyelerde, örgütün bütün üyeleri ve gruplarının hepsi tarafından paylaşılan değerleri ifade eden bir kavramdır. </a:t>
            </a:r>
          </a:p>
          <a:p>
            <a:r>
              <a:rPr lang="tr-TR" sz="2400" dirty="0">
                <a:latin typeface="Calibri" panose="020F0502020204030204" pitchFamily="34" charset="0"/>
              </a:rPr>
              <a:t>2-Güvenlik kültürü, bir örgütteki </a:t>
            </a:r>
            <a:r>
              <a:rPr lang="tr-TR" sz="2400" dirty="0" err="1">
                <a:latin typeface="Calibri" panose="020F0502020204030204" pitchFamily="34" charset="0"/>
              </a:rPr>
              <a:t>formal</a:t>
            </a:r>
            <a:r>
              <a:rPr lang="tr-TR" sz="2400" dirty="0">
                <a:latin typeface="Calibri" panose="020F0502020204030204" pitchFamily="34" charset="0"/>
              </a:rPr>
              <a:t> güvenlik sorunlarıyla da ilgilidir. </a:t>
            </a:r>
          </a:p>
          <a:p>
            <a:r>
              <a:rPr lang="tr-TR" sz="2400" dirty="0">
                <a:latin typeface="Calibri" panose="020F0502020204030204" pitchFamily="34" charset="0"/>
              </a:rPr>
              <a:t>3-Güvenlik kültürü, bir organizasyondaki her seviyedeki herkesin katılımı üzerinde durmaktadır. </a:t>
            </a:r>
          </a:p>
          <a:p>
            <a:r>
              <a:rPr lang="tr-TR" sz="2400" dirty="0">
                <a:latin typeface="Calibri" panose="020F0502020204030204" pitchFamily="34" charset="0"/>
              </a:rPr>
              <a:t>4-Güvenlik kültürü, örgüt üyelerinin işteki davranışını etkiler. </a:t>
            </a:r>
            <a:endParaRPr lang="tr-TR" sz="2400" dirty="0" smtClean="0">
              <a:latin typeface="Calibri" panose="020F0502020204030204" pitchFamily="34" charset="0"/>
            </a:endParaRPr>
          </a:p>
          <a:p>
            <a:r>
              <a:rPr lang="tr-TR" sz="2400" dirty="0"/>
              <a:t>5-Güvenlik kültürü, ödül sistemleri ve güvenlik performansı arasındaki ilişkiyi de yansıtır.</a:t>
            </a:r>
          </a:p>
          <a:p>
            <a:r>
              <a:rPr lang="tr-TR" sz="2400" dirty="0"/>
              <a:t>6-Güvenlik kültürü, bir organizasyonda kazalardan ve hatalardan öğrenme ve gelişmeyle ilgili gönüllülüğü yansıtır.</a:t>
            </a:r>
          </a:p>
          <a:p>
            <a:r>
              <a:rPr lang="tr-TR" sz="2400" dirty="0"/>
              <a:t>7-Güvenlik kültürü, değişime karşı oldukça dayanıklı, sabit ve dirençlidir. (</a:t>
            </a:r>
            <a:r>
              <a:rPr lang="tr-TR" sz="2400" dirty="0" err="1"/>
              <a:t>Wiegmann</a:t>
            </a:r>
            <a:r>
              <a:rPr lang="tr-TR" sz="2400" dirty="0"/>
              <a:t> ve diğerleri, 2002).</a:t>
            </a:r>
          </a:p>
        </p:txBody>
      </p:sp>
    </p:spTree>
    <p:extLst>
      <p:ext uri="{BB962C8B-B14F-4D97-AF65-F5344CB8AC3E}">
        <p14:creationId xmlns:p14="http://schemas.microsoft.com/office/powerpoint/2010/main" val="3534863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tr-TR" sz="2000" b="1">
              <a:solidFill>
                <a:srgbClr val="000000"/>
              </a:solidFill>
            </a:endParaRPr>
          </a:p>
        </p:txBody>
      </p:sp>
      <p:sp>
        <p:nvSpPr>
          <p:cNvPr id="39939" name="Rectangle 55"/>
          <p:cNvSpPr>
            <a:spLocks noChangeArrowheads="1"/>
          </p:cNvSpPr>
          <p:nvPr/>
        </p:nvSpPr>
        <p:spPr bwMode="gray">
          <a:xfrm>
            <a:off x="4614863" y="699163"/>
            <a:ext cx="4262660" cy="71708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400" b="1" i="1" dirty="0">
                <a:solidFill>
                  <a:srgbClr val="FFFFFF"/>
                </a:solidFill>
                <a:latin typeface="Calibri" panose="020F0502020204030204" pitchFamily="34" charset="0"/>
              </a:rPr>
              <a:t>      Güvenlik Kültürünün Araçları</a:t>
            </a:r>
          </a:p>
        </p:txBody>
      </p:sp>
      <p:sp>
        <p:nvSpPr>
          <p:cNvPr id="39940" name="Rectangle 5"/>
          <p:cNvSpPr>
            <a:spLocks noChangeArrowheads="1"/>
          </p:cNvSpPr>
          <p:nvPr/>
        </p:nvSpPr>
        <p:spPr bwMode="gray">
          <a:xfrm>
            <a:off x="4625864" y="1412018"/>
            <a:ext cx="4243387" cy="145110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lvl1pPr marL="179388" indent="-1793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
                <a:srgbClr val="292929"/>
              </a:buClr>
            </a:pPr>
            <a:r>
              <a:rPr lang="tr-TR" altLang="tr-TR" sz="1600" b="1" i="1" dirty="0">
                <a:solidFill>
                  <a:srgbClr val="000000"/>
                </a:solidFill>
                <a:latin typeface="Calibri" panose="020F0502020204030204" pitchFamily="34" charset="0"/>
              </a:rPr>
              <a:t>İşyerinde yapılan işle ilgili eğitimler</a:t>
            </a:r>
          </a:p>
          <a:p>
            <a:pPr eaLnBrk="1" hangingPunct="1">
              <a:lnSpc>
                <a:spcPct val="90000"/>
              </a:lnSpc>
              <a:spcBef>
                <a:spcPct val="0"/>
              </a:spcBef>
              <a:buClr>
                <a:srgbClr val="292929"/>
              </a:buClr>
            </a:pPr>
            <a:r>
              <a:rPr lang="tr-TR" altLang="tr-TR" sz="1600" b="1" i="1" dirty="0">
                <a:solidFill>
                  <a:srgbClr val="000000"/>
                </a:solidFill>
                <a:latin typeface="Calibri" panose="020F0502020204030204" pitchFamily="34" charset="0"/>
              </a:rPr>
              <a:t>Yönetim ve çalışanlar arasındaki iletişim akışı</a:t>
            </a:r>
          </a:p>
          <a:p>
            <a:pPr eaLnBrk="1" hangingPunct="1">
              <a:lnSpc>
                <a:spcPct val="90000"/>
              </a:lnSpc>
              <a:spcBef>
                <a:spcPct val="0"/>
              </a:spcBef>
              <a:buClr>
                <a:srgbClr val="292929"/>
              </a:buClr>
            </a:pPr>
            <a:r>
              <a:rPr lang="tr-TR" altLang="tr-TR" sz="1600" b="1" i="1" dirty="0">
                <a:solidFill>
                  <a:srgbClr val="000000"/>
                </a:solidFill>
                <a:latin typeface="Calibri" panose="020F0502020204030204" pitchFamily="34" charset="0"/>
              </a:rPr>
              <a:t>Kaynak eksikliklerinin giderilmesi</a:t>
            </a:r>
          </a:p>
          <a:p>
            <a:pPr eaLnBrk="1" hangingPunct="1">
              <a:lnSpc>
                <a:spcPct val="90000"/>
              </a:lnSpc>
              <a:spcBef>
                <a:spcPct val="0"/>
              </a:spcBef>
              <a:buClr>
                <a:srgbClr val="292929"/>
              </a:buClr>
            </a:pPr>
            <a:r>
              <a:rPr lang="tr-TR" altLang="tr-TR" sz="1600" b="1" i="1" dirty="0">
                <a:solidFill>
                  <a:srgbClr val="000000"/>
                </a:solidFill>
                <a:latin typeface="Calibri" panose="020F0502020204030204" pitchFamily="34" charset="0"/>
              </a:rPr>
              <a:t>Kalite ve üretkenlik</a:t>
            </a:r>
          </a:p>
        </p:txBody>
      </p:sp>
      <p:sp>
        <p:nvSpPr>
          <p:cNvPr id="39941" name="Rectangle 55"/>
          <p:cNvSpPr>
            <a:spLocks noChangeArrowheads="1"/>
          </p:cNvSpPr>
          <p:nvPr/>
        </p:nvSpPr>
        <p:spPr bwMode="gray">
          <a:xfrm>
            <a:off x="207347" y="699163"/>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400" b="1" i="1">
                <a:solidFill>
                  <a:srgbClr val="FFFFFF"/>
                </a:solidFill>
                <a:latin typeface="Calibri" panose="020F0502020204030204" pitchFamily="34" charset="0"/>
              </a:rPr>
              <a:t>    Güvenlik Kültürünün Amacı</a:t>
            </a:r>
          </a:p>
        </p:txBody>
      </p:sp>
      <p:sp>
        <p:nvSpPr>
          <p:cNvPr id="39942" name="Rectangle 5"/>
          <p:cNvSpPr>
            <a:spLocks noChangeArrowheads="1"/>
          </p:cNvSpPr>
          <p:nvPr/>
        </p:nvSpPr>
        <p:spPr bwMode="gray">
          <a:xfrm>
            <a:off x="207346" y="1204913"/>
            <a:ext cx="4205288" cy="18653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lvl1pPr marL="179388" indent="-1793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Davranış normları oluşturmak</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İş kazalarını ve yaralanmaları azaltmak</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Meslek hastalıklarını azaltma veya önlemek</a:t>
            </a:r>
          </a:p>
          <a:p>
            <a:pPr eaLnBrk="1" hangingPunct="1">
              <a:lnSpc>
                <a:spcPct val="90000"/>
              </a:lnSpc>
              <a:spcBef>
                <a:spcPct val="0"/>
              </a:spcBef>
              <a:buClr>
                <a:srgbClr val="292929"/>
              </a:buClr>
            </a:pPr>
            <a:r>
              <a:rPr lang="tr-TR" altLang="tr-TR" sz="1600" i="1" dirty="0" smtClean="0">
                <a:solidFill>
                  <a:srgbClr val="000000"/>
                </a:solidFill>
                <a:latin typeface="Calibri" panose="020F0502020204030204" pitchFamily="34" charset="0"/>
              </a:rPr>
              <a:t>Örgüt üyelerinin</a:t>
            </a:r>
            <a:r>
              <a:rPr lang="tr-TR" altLang="tr-TR" sz="1600" i="1" dirty="0" smtClean="0">
                <a:solidFill>
                  <a:srgbClr val="000000"/>
                </a:solidFill>
                <a:latin typeface="Calibri" panose="020F0502020204030204" pitchFamily="34" charset="0"/>
              </a:rPr>
              <a:t> </a:t>
            </a:r>
            <a:r>
              <a:rPr lang="tr-TR" altLang="tr-TR" sz="1600" i="1" dirty="0">
                <a:solidFill>
                  <a:srgbClr val="000000"/>
                </a:solidFill>
                <a:latin typeface="Calibri" panose="020F0502020204030204" pitchFamily="34" charset="0"/>
              </a:rPr>
              <a:t>kaza ve hastalıklar konusunda aynı inanç ve fikirleri paylaşmasını </a:t>
            </a:r>
            <a:r>
              <a:rPr lang="tr-TR" altLang="tr-TR" sz="1600" i="1" dirty="0" smtClean="0">
                <a:solidFill>
                  <a:srgbClr val="000000"/>
                </a:solidFill>
                <a:latin typeface="Calibri" panose="020F0502020204030204" pitchFamily="34" charset="0"/>
              </a:rPr>
              <a:t>sağlamak</a:t>
            </a:r>
          </a:p>
          <a:p>
            <a:pPr>
              <a:lnSpc>
                <a:spcPct val="90000"/>
              </a:lnSpc>
              <a:spcBef>
                <a:spcPct val="0"/>
              </a:spcBef>
              <a:buClr>
                <a:srgbClr val="292929"/>
              </a:buClr>
            </a:pPr>
            <a:r>
              <a:rPr lang="tr-TR" altLang="tr-TR" sz="1600" i="1" dirty="0">
                <a:solidFill>
                  <a:srgbClr val="000000"/>
                </a:solidFill>
                <a:latin typeface="Calibri" panose="020F0502020204030204" pitchFamily="34" charset="0"/>
              </a:rPr>
              <a:t>Kişilerin güvenliğe bağlılığını artırmak</a:t>
            </a:r>
            <a:r>
              <a:rPr lang="tr-TR" altLang="tr-TR" sz="1600" i="1" dirty="0" smtClean="0">
                <a:solidFill>
                  <a:srgbClr val="000000"/>
                </a:solidFill>
                <a:latin typeface="Calibri" panose="020F0502020204030204" pitchFamily="34" charset="0"/>
              </a:rPr>
              <a:t>,</a:t>
            </a:r>
          </a:p>
          <a:p>
            <a:pPr>
              <a:lnSpc>
                <a:spcPct val="90000"/>
              </a:lnSpc>
              <a:spcBef>
                <a:spcPct val="0"/>
              </a:spcBef>
              <a:buClr>
                <a:srgbClr val="292929"/>
              </a:buClr>
            </a:pPr>
            <a:r>
              <a:rPr lang="tr-TR" altLang="tr-TR" sz="1600" i="1" dirty="0">
                <a:solidFill>
                  <a:srgbClr val="000000"/>
                </a:solidFill>
                <a:latin typeface="Calibri" panose="020F0502020204030204" pitchFamily="34" charset="0"/>
              </a:rPr>
              <a:t>Örgüt sağlık ve güvenlik programının biçim ve yeterliğine karar vermek</a:t>
            </a:r>
          </a:p>
          <a:p>
            <a:pPr>
              <a:lnSpc>
                <a:spcPct val="90000"/>
              </a:lnSpc>
              <a:spcBef>
                <a:spcPct val="0"/>
              </a:spcBef>
              <a:buClr>
                <a:srgbClr val="292929"/>
              </a:buClr>
            </a:pPr>
            <a:endParaRPr lang="tr-TR" altLang="tr-TR" sz="1600" i="1" dirty="0">
              <a:solidFill>
                <a:srgbClr val="000000"/>
              </a:solidFill>
              <a:latin typeface="Calibri" panose="020F0502020204030204" pitchFamily="34" charset="0"/>
            </a:endParaRPr>
          </a:p>
          <a:p>
            <a:pPr eaLnBrk="1" hangingPunct="1">
              <a:lnSpc>
                <a:spcPct val="90000"/>
              </a:lnSpc>
              <a:spcBef>
                <a:spcPct val="0"/>
              </a:spcBef>
              <a:buClr>
                <a:srgbClr val="292929"/>
              </a:buClr>
            </a:pPr>
            <a:endParaRPr lang="tr-TR" altLang="tr-TR" sz="1600" i="1" dirty="0">
              <a:solidFill>
                <a:srgbClr val="000000"/>
              </a:solidFill>
              <a:latin typeface="Calibri" panose="020F0502020204030204" pitchFamily="34" charset="0"/>
            </a:endParaRPr>
          </a:p>
        </p:txBody>
      </p:sp>
      <p:sp>
        <p:nvSpPr>
          <p:cNvPr id="39945" name="Oval 16"/>
          <p:cNvSpPr>
            <a:spLocks noChangeAspect="1" noChangeArrowheads="1"/>
          </p:cNvSpPr>
          <p:nvPr/>
        </p:nvSpPr>
        <p:spPr bwMode="auto">
          <a:xfrm>
            <a:off x="261938" y="742950"/>
            <a:ext cx="431800" cy="4318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800" b="1">
                <a:solidFill>
                  <a:srgbClr val="FFFFFF"/>
                </a:solidFill>
                <a:latin typeface="Cambria" panose="02040503050406030204" pitchFamily="18" charset="0"/>
              </a:rPr>
              <a:t>1</a:t>
            </a:r>
          </a:p>
        </p:txBody>
      </p:sp>
      <p:sp>
        <p:nvSpPr>
          <p:cNvPr id="39946" name="Oval 16"/>
          <p:cNvSpPr>
            <a:spLocks noChangeAspect="1" noChangeArrowheads="1"/>
          </p:cNvSpPr>
          <p:nvPr/>
        </p:nvSpPr>
        <p:spPr bwMode="auto">
          <a:xfrm>
            <a:off x="4666892" y="868719"/>
            <a:ext cx="431800" cy="424735"/>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800" b="1" dirty="0">
                <a:solidFill>
                  <a:srgbClr val="FFFFFF"/>
                </a:solidFill>
                <a:latin typeface="Cambria" panose="02040503050406030204" pitchFamily="18" charset="0"/>
              </a:rPr>
              <a:t>2</a:t>
            </a:r>
          </a:p>
        </p:txBody>
      </p:sp>
      <p:sp>
        <p:nvSpPr>
          <p:cNvPr id="39947" name="Rectangle 55"/>
          <p:cNvSpPr>
            <a:spLocks noChangeArrowheads="1"/>
          </p:cNvSpPr>
          <p:nvPr/>
        </p:nvSpPr>
        <p:spPr bwMode="gray">
          <a:xfrm>
            <a:off x="215900" y="3070225"/>
            <a:ext cx="8642350"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400" b="1" i="1" dirty="0">
                <a:solidFill>
                  <a:srgbClr val="FFFFFF"/>
                </a:solidFill>
                <a:latin typeface="Calibri" panose="020F0502020204030204" pitchFamily="34" charset="0"/>
              </a:rPr>
              <a:t>Güvenlik Kültürüne Katkı Sağlayan Faktörler </a:t>
            </a:r>
          </a:p>
        </p:txBody>
      </p:sp>
      <p:sp>
        <p:nvSpPr>
          <p:cNvPr id="39948" name="Rectangle 5"/>
          <p:cNvSpPr>
            <a:spLocks noChangeArrowheads="1"/>
          </p:cNvSpPr>
          <p:nvPr/>
        </p:nvSpPr>
        <p:spPr bwMode="gray">
          <a:xfrm>
            <a:off x="215900" y="3576638"/>
            <a:ext cx="8642350" cy="320516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lvl1pPr marL="179388" indent="-1793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093788" indent="-1793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İşletmede konuya öncelik verilmesi, risklerin değerlendirilmesi ve sürekli iyileştirme çalışmaları</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İşveren ve işçilerin sağlıklı ve güvenli bir çalışma ortamı oluşturulmasında aktif olarak yer almaları</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Sağlıklı ve güvenli bir çalışma ortamına sahip olma hakkına herkesin saygı göstermesi</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Ulusal ve uluslararası bir çalışma ve üretim kültürü oluşturulması</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Hak, sorumluluk ve ödevlerin açıkça tanımlanması</a:t>
            </a:r>
          </a:p>
          <a:p>
            <a:pPr eaLnBrk="1" hangingPunct="1">
              <a:lnSpc>
                <a:spcPct val="90000"/>
              </a:lnSpc>
              <a:spcBef>
                <a:spcPct val="0"/>
              </a:spcBef>
              <a:buClr>
                <a:srgbClr val="292929"/>
              </a:buClr>
            </a:pPr>
            <a:r>
              <a:rPr lang="tr-TR" altLang="tr-TR" sz="1600" i="1" dirty="0" err="1">
                <a:solidFill>
                  <a:srgbClr val="000000"/>
                </a:solidFill>
                <a:latin typeface="Calibri" panose="020F0502020204030204" pitchFamily="34" charset="0"/>
              </a:rPr>
              <a:t>Proaktif</a:t>
            </a:r>
            <a:r>
              <a:rPr lang="tr-TR" altLang="tr-TR" sz="1600" i="1" dirty="0">
                <a:solidFill>
                  <a:srgbClr val="000000"/>
                </a:solidFill>
                <a:latin typeface="Calibri" panose="020F0502020204030204" pitchFamily="34" charset="0"/>
              </a:rPr>
              <a:t>-bilgiye dayanan İSG yaklaşımı benimseme </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İşletmenin taahhüdü</a:t>
            </a:r>
          </a:p>
          <a:p>
            <a:pPr eaLnBrk="1" hangingPunct="1">
              <a:lnSpc>
                <a:spcPct val="90000"/>
              </a:lnSpc>
              <a:spcBef>
                <a:spcPct val="0"/>
              </a:spcBef>
              <a:buClr>
                <a:srgbClr val="292929"/>
              </a:buClr>
            </a:pPr>
            <a:r>
              <a:rPr lang="tr-TR" altLang="tr-TR" sz="1600" i="1" dirty="0">
                <a:solidFill>
                  <a:srgbClr val="000000"/>
                </a:solidFill>
                <a:latin typeface="Calibri" panose="020F0502020204030204" pitchFamily="34" charset="0"/>
              </a:rPr>
              <a:t>Önleme prensibine öncelik verilmesi</a:t>
            </a:r>
          </a:p>
          <a:p>
            <a:pPr lvl="2" eaLnBrk="1" hangingPunct="1">
              <a:lnSpc>
                <a:spcPct val="90000"/>
              </a:lnSpc>
              <a:spcBef>
                <a:spcPct val="0"/>
              </a:spcBef>
              <a:buClr>
                <a:srgbClr val="292929"/>
              </a:buClr>
              <a:buFont typeface="Wingdings" panose="05000000000000000000" pitchFamily="2" charset="2"/>
              <a:buChar char="§"/>
            </a:pPr>
            <a:r>
              <a:rPr lang="tr-TR" altLang="tr-TR" sz="1600" i="1" dirty="0">
                <a:solidFill>
                  <a:srgbClr val="000000"/>
                </a:solidFill>
                <a:latin typeface="Calibri" panose="020F0502020204030204" pitchFamily="34" charset="0"/>
              </a:rPr>
              <a:t>Çalışanların tutum ve davranışları</a:t>
            </a:r>
          </a:p>
          <a:p>
            <a:pPr lvl="2" eaLnBrk="1" hangingPunct="1">
              <a:lnSpc>
                <a:spcPct val="90000"/>
              </a:lnSpc>
              <a:spcBef>
                <a:spcPct val="0"/>
              </a:spcBef>
              <a:buClr>
                <a:srgbClr val="292929"/>
              </a:buClr>
              <a:buFont typeface="Wingdings" panose="05000000000000000000" pitchFamily="2" charset="2"/>
              <a:buChar char="§"/>
            </a:pPr>
            <a:r>
              <a:rPr lang="tr-TR" altLang="tr-TR" sz="1600" i="1" dirty="0">
                <a:solidFill>
                  <a:srgbClr val="000000"/>
                </a:solidFill>
                <a:latin typeface="Calibri" panose="020F0502020204030204" pitchFamily="34" charset="0"/>
              </a:rPr>
              <a:t>Erken çocukluktan başlayarak yaşam boyu eğitim</a:t>
            </a:r>
          </a:p>
          <a:p>
            <a:pPr lvl="2" eaLnBrk="1" hangingPunct="1">
              <a:lnSpc>
                <a:spcPct val="90000"/>
              </a:lnSpc>
              <a:spcBef>
                <a:spcPct val="0"/>
              </a:spcBef>
              <a:buClr>
                <a:srgbClr val="292929"/>
              </a:buClr>
              <a:buFont typeface="Wingdings" panose="05000000000000000000" pitchFamily="2" charset="2"/>
              <a:buChar char="§"/>
            </a:pPr>
            <a:r>
              <a:rPr lang="tr-TR" altLang="tr-TR" sz="1600" i="1" dirty="0">
                <a:solidFill>
                  <a:srgbClr val="000000"/>
                </a:solidFill>
                <a:latin typeface="Calibri" panose="020F0502020204030204" pitchFamily="34" charset="0"/>
              </a:rPr>
              <a:t>Yönetimi inanılır ve güvenilir görmeleri</a:t>
            </a:r>
          </a:p>
          <a:p>
            <a:pPr lvl="2" eaLnBrk="1" hangingPunct="1">
              <a:lnSpc>
                <a:spcPct val="90000"/>
              </a:lnSpc>
              <a:spcBef>
                <a:spcPct val="0"/>
              </a:spcBef>
              <a:buClr>
                <a:srgbClr val="292929"/>
              </a:buClr>
              <a:buFont typeface="Wingdings" panose="05000000000000000000" pitchFamily="2" charset="2"/>
              <a:buChar char="§"/>
            </a:pPr>
            <a:r>
              <a:rPr lang="tr-TR" altLang="tr-TR" sz="1600" i="1" dirty="0">
                <a:solidFill>
                  <a:srgbClr val="000000"/>
                </a:solidFill>
                <a:latin typeface="Calibri" panose="020F0502020204030204" pitchFamily="34" charset="0"/>
              </a:rPr>
              <a:t>Sorun çözme ve karar verme süreçlerine katılmaları</a:t>
            </a:r>
          </a:p>
          <a:p>
            <a:pPr lvl="2" eaLnBrk="1" hangingPunct="1">
              <a:lnSpc>
                <a:spcPct val="90000"/>
              </a:lnSpc>
              <a:spcBef>
                <a:spcPct val="0"/>
              </a:spcBef>
              <a:buClr>
                <a:srgbClr val="292929"/>
              </a:buClr>
              <a:buFont typeface="Wingdings" panose="05000000000000000000" pitchFamily="2" charset="2"/>
              <a:buChar char="§"/>
            </a:pPr>
            <a:r>
              <a:rPr lang="tr-TR" altLang="tr-TR" sz="1600" i="1" dirty="0">
                <a:solidFill>
                  <a:srgbClr val="000000"/>
                </a:solidFill>
                <a:latin typeface="Calibri" panose="020F0502020204030204" pitchFamily="34" charset="0"/>
              </a:rPr>
              <a:t>Riskler, kazalar, hastalıklar hakkındaki inanç-fikirleri</a:t>
            </a:r>
          </a:p>
          <a:p>
            <a:pPr lvl="2" eaLnBrk="1" hangingPunct="1">
              <a:lnSpc>
                <a:spcPct val="90000"/>
              </a:lnSpc>
              <a:spcBef>
                <a:spcPct val="0"/>
              </a:spcBef>
              <a:buClr>
                <a:srgbClr val="292929"/>
              </a:buClr>
              <a:buFont typeface="Wingdings" panose="05000000000000000000" pitchFamily="2" charset="2"/>
              <a:buChar char="§"/>
            </a:pPr>
            <a:r>
              <a:rPr lang="tr-TR" altLang="tr-TR" sz="1600" i="1" dirty="0">
                <a:solidFill>
                  <a:srgbClr val="000000"/>
                </a:solidFill>
                <a:latin typeface="Calibri" panose="020F0502020204030204" pitchFamily="34" charset="0"/>
              </a:rPr>
              <a:t>Fizyolojik gereksinimlerinin karşılanmış olması ve tümünü kapsaması</a:t>
            </a:r>
          </a:p>
          <a:p>
            <a:pPr eaLnBrk="1" hangingPunct="1">
              <a:lnSpc>
                <a:spcPct val="90000"/>
              </a:lnSpc>
              <a:spcBef>
                <a:spcPct val="0"/>
              </a:spcBef>
              <a:buClr>
                <a:srgbClr val="292929"/>
              </a:buClr>
            </a:pPr>
            <a:endParaRPr lang="tr-TR" altLang="tr-TR" sz="1600" i="1" dirty="0">
              <a:solidFill>
                <a:srgbClr val="000000"/>
              </a:solidFill>
              <a:latin typeface="Calibri" panose="020F0502020204030204" pitchFamily="34" charset="0"/>
            </a:endParaRPr>
          </a:p>
          <a:p>
            <a:pPr eaLnBrk="1" hangingPunct="1">
              <a:lnSpc>
                <a:spcPct val="90000"/>
              </a:lnSpc>
              <a:spcBef>
                <a:spcPct val="0"/>
              </a:spcBef>
              <a:buClr>
                <a:srgbClr val="292929"/>
              </a:buClr>
            </a:pPr>
            <a:endParaRPr lang="tr-TR" altLang="tr-TR" sz="1600" i="1" dirty="0">
              <a:solidFill>
                <a:srgbClr val="000000"/>
              </a:solidFill>
              <a:latin typeface="Calibri" panose="020F0502020204030204" pitchFamily="34" charset="0"/>
            </a:endParaRPr>
          </a:p>
        </p:txBody>
      </p:sp>
      <p:sp>
        <p:nvSpPr>
          <p:cNvPr id="39949" name="Oval 16"/>
          <p:cNvSpPr>
            <a:spLocks noChangeAspect="1" noChangeArrowheads="1"/>
          </p:cNvSpPr>
          <p:nvPr/>
        </p:nvSpPr>
        <p:spPr bwMode="auto">
          <a:xfrm>
            <a:off x="244475" y="3100388"/>
            <a:ext cx="431800" cy="4318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800" b="1">
                <a:solidFill>
                  <a:srgbClr val="FFFFFF"/>
                </a:solidFill>
                <a:latin typeface="Cambria" panose="02040503050406030204" pitchFamily="18" charset="0"/>
              </a:rPr>
              <a:t>3</a:t>
            </a:r>
          </a:p>
        </p:txBody>
      </p:sp>
      <p:sp>
        <p:nvSpPr>
          <p:cNvPr id="2" name="Slayt Numarası Yer Tutucusu 1"/>
          <p:cNvSpPr>
            <a:spLocks noGrp="1"/>
          </p:cNvSpPr>
          <p:nvPr>
            <p:ph type="sldNum" sz="quarter" idx="12"/>
          </p:nvPr>
        </p:nvSpPr>
        <p:spPr/>
        <p:txBody>
          <a:bodyPr/>
          <a:lstStyle/>
          <a:p>
            <a:fld id="{5CDD7EE9-23B8-40A8-827D-CED816816FD4}" type="slidenum">
              <a:rPr lang="tr-TR" smtClean="0"/>
              <a:t>13</a:t>
            </a:fld>
            <a:endParaRPr lang="tr-TR"/>
          </a:p>
        </p:txBody>
      </p:sp>
      <p:sp>
        <p:nvSpPr>
          <p:cNvPr id="16" name="object 14"/>
          <p:cNvSpPr/>
          <p:nvPr/>
        </p:nvSpPr>
        <p:spPr>
          <a:xfrm>
            <a:off x="0" y="-26789"/>
            <a:ext cx="9186863" cy="579239"/>
          </a:xfrm>
          <a:custGeom>
            <a:avLst/>
            <a:gdLst/>
            <a:ahLst/>
            <a:cxnLst/>
            <a:rect l="l" t="t" r="r" b="b"/>
            <a:pathLst>
              <a:path w="5736590" h="840105">
                <a:moveTo>
                  <a:pt x="0" y="839724"/>
                </a:moveTo>
                <a:lnTo>
                  <a:pt x="5736336" y="839724"/>
                </a:lnTo>
                <a:lnTo>
                  <a:pt x="5736336" y="0"/>
                </a:lnTo>
                <a:lnTo>
                  <a:pt x="0" y="0"/>
                </a:lnTo>
                <a:lnTo>
                  <a:pt x="0" y="839724"/>
                </a:lnTo>
                <a:close/>
              </a:path>
            </a:pathLst>
          </a:custGeom>
          <a:solidFill>
            <a:srgbClr val="FFC000"/>
          </a:solidFill>
        </p:spPr>
        <p:txBody>
          <a:bodyPr wrap="square" lIns="0" tIns="0" rIns="0" bIns="0" rtlCol="0"/>
          <a:lstStyle/>
          <a:p>
            <a:pPr algn="ctr"/>
            <a:r>
              <a:rPr lang="tr-TR" sz="3200" kern="0" dirty="0" smtClean="0">
                <a:solidFill>
                  <a:srgbClr val="565656"/>
                </a:solidFill>
                <a:latin typeface="Arial"/>
                <a:ea typeface="+mj-ea"/>
                <a:cs typeface="Arial"/>
              </a:rPr>
              <a:t>GÜVENLİK KÜLTÜRÜ</a:t>
            </a:r>
            <a:endParaRPr dirty="0"/>
          </a:p>
        </p:txBody>
      </p:sp>
    </p:spTree>
    <p:extLst>
      <p:ext uri="{BB962C8B-B14F-4D97-AF65-F5344CB8AC3E}">
        <p14:creationId xmlns:p14="http://schemas.microsoft.com/office/powerpoint/2010/main" val="9925644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2" name="İçerik Yer Tutucusu 1"/>
          <p:cNvSpPr>
            <a:spLocks noGrp="1"/>
          </p:cNvSpPr>
          <p:nvPr>
            <p:ph idx="1"/>
          </p:nvPr>
        </p:nvSpPr>
        <p:spPr>
          <a:xfrm>
            <a:off x="373043" y="4869160"/>
            <a:ext cx="8334649" cy="1326328"/>
          </a:xfrm>
        </p:spPr>
        <p:txBody>
          <a:bodyPr/>
          <a:lstStyle/>
          <a:p>
            <a:pPr marL="0" indent="0" algn="just">
              <a:buNone/>
            </a:pPr>
            <a:r>
              <a:rPr lang="tr-TR" sz="2400" dirty="0" smtClean="0">
                <a:solidFill>
                  <a:srgbClr val="FF0000"/>
                </a:solidFill>
              </a:rPr>
              <a:t>Negatif güvenlik kültürü</a:t>
            </a:r>
            <a:r>
              <a:rPr lang="tr-TR" sz="2400" dirty="0" smtClean="0"/>
              <a:t>, insanların var olan riskleri “risk” olarak görmediği, görse bile önemsemediği, boş verdiği veya riskler karşısında kendine aşırı güven duyduğu bir kültürdür</a:t>
            </a:r>
            <a:endParaRPr lang="tr-TR" sz="24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68847"/>
            <a:ext cx="3785397" cy="2839048"/>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0368" y="1528763"/>
            <a:ext cx="4296938" cy="2839048"/>
          </a:xfrm>
          <a:prstGeom prst="rect">
            <a:avLst/>
          </a:prstGeom>
        </p:spPr>
      </p:pic>
      <p:sp>
        <p:nvSpPr>
          <p:cNvPr id="9" name="Rectangle 31"/>
          <p:cNvSpPr txBox="1">
            <a:spLocks noChangeArrowheads="1"/>
          </p:cNvSpPr>
          <p:nvPr/>
        </p:nvSpPr>
        <p:spPr>
          <a:xfrm>
            <a:off x="-24214" y="-24885"/>
            <a:ext cx="9168214" cy="724973"/>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NEGATİF GÜVENLİK KÜLTÜRÜ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10" name="Slayt Numarası Yer Tutucusu 9"/>
          <p:cNvSpPr>
            <a:spLocks noGrp="1"/>
          </p:cNvSpPr>
          <p:nvPr>
            <p:ph type="sldNum" sz="quarter" idx="12"/>
          </p:nvPr>
        </p:nvSpPr>
        <p:spPr/>
        <p:txBody>
          <a:bodyPr/>
          <a:lstStyle/>
          <a:p>
            <a:fld id="{B1DEFA8C-F947-479F-BE07-76B6B3F80BF1}" type="slidenum">
              <a:rPr lang="tr-TR" smtClean="0"/>
              <a:pPr/>
              <a:t>14</a:t>
            </a:fld>
            <a:endParaRPr lang="tr-TR"/>
          </a:p>
        </p:txBody>
      </p:sp>
    </p:spTree>
    <p:extLst>
      <p:ext uri="{BB962C8B-B14F-4D97-AF65-F5344CB8AC3E}">
        <p14:creationId xmlns:p14="http://schemas.microsoft.com/office/powerpoint/2010/main" val="3598587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2" name="İçerik Yer Tutucusu 1"/>
          <p:cNvSpPr>
            <a:spLocks noGrp="1"/>
          </p:cNvSpPr>
          <p:nvPr>
            <p:ph idx="1"/>
          </p:nvPr>
        </p:nvSpPr>
        <p:spPr>
          <a:xfrm>
            <a:off x="278820" y="1412776"/>
            <a:ext cx="8569585" cy="4968552"/>
          </a:xfrm>
        </p:spPr>
        <p:txBody>
          <a:bodyPr>
            <a:normAutofit/>
          </a:bodyPr>
          <a:lstStyle/>
          <a:p>
            <a:pPr>
              <a:buFont typeface="Wingdings" panose="05000000000000000000" pitchFamily="2" charset="2"/>
              <a:buChar char="§"/>
            </a:pPr>
            <a:r>
              <a:rPr lang="tr-TR" sz="2400" dirty="0" smtClean="0"/>
              <a:t>İnsanlar “güvenlik her şeyden önce gelir” deseler bile iş güvenliği diğer amaçlara feda edilir. Dolayısıyla </a:t>
            </a:r>
            <a:r>
              <a:rPr lang="tr-TR" sz="2400" dirty="0" smtClean="0">
                <a:solidFill>
                  <a:srgbClr val="FF0000"/>
                </a:solidFill>
              </a:rPr>
              <a:t>teori ya da politika, uygulama ile bir olmaz</a:t>
            </a:r>
            <a:r>
              <a:rPr lang="tr-TR" sz="2400" dirty="0" smtClean="0"/>
              <a:t>.</a:t>
            </a:r>
          </a:p>
          <a:p>
            <a:pPr>
              <a:buFont typeface="Wingdings" panose="05000000000000000000" pitchFamily="2" charset="2"/>
              <a:buChar char="§"/>
            </a:pPr>
            <a:r>
              <a:rPr lang="tr-TR" sz="2400" dirty="0" smtClean="0"/>
              <a:t>Benzer </a:t>
            </a:r>
            <a:r>
              <a:rPr lang="tr-TR" sz="2400" dirty="0" err="1" smtClean="0"/>
              <a:t>operasyonel</a:t>
            </a:r>
            <a:r>
              <a:rPr lang="tr-TR" sz="2400" dirty="0" smtClean="0"/>
              <a:t> hatalar </a:t>
            </a:r>
            <a:r>
              <a:rPr lang="tr-TR" sz="2400" dirty="0" smtClean="0">
                <a:solidFill>
                  <a:srgbClr val="FF0000"/>
                </a:solidFill>
              </a:rPr>
              <a:t>tekrarlanmaya </a:t>
            </a:r>
            <a:r>
              <a:rPr lang="tr-TR" sz="2400" dirty="0" smtClean="0"/>
              <a:t>devam eder.</a:t>
            </a:r>
          </a:p>
          <a:p>
            <a:pPr>
              <a:buFont typeface="Wingdings" panose="05000000000000000000" pitchFamily="2" charset="2"/>
              <a:buChar char="§"/>
            </a:pPr>
            <a:r>
              <a:rPr lang="tr-TR" sz="2400" dirty="0" smtClean="0"/>
              <a:t>Personellerin iş güvenliği konusuna ilgileri süreklilik arz etmez.</a:t>
            </a:r>
          </a:p>
          <a:p>
            <a:pPr>
              <a:buFont typeface="Wingdings" panose="05000000000000000000" pitchFamily="2" charset="2"/>
              <a:buChar char="§"/>
            </a:pPr>
            <a:r>
              <a:rPr lang="tr-TR" sz="2400" dirty="0" smtClean="0"/>
              <a:t>Geçmiş olaylardan </a:t>
            </a:r>
            <a:r>
              <a:rPr lang="tr-TR" sz="2400" dirty="0" smtClean="0">
                <a:solidFill>
                  <a:srgbClr val="FF0000"/>
                </a:solidFill>
              </a:rPr>
              <a:t>ders alınmadığı </a:t>
            </a:r>
            <a:r>
              <a:rPr lang="tr-TR" sz="2400" dirty="0" smtClean="0"/>
              <a:t>gözlenir.</a:t>
            </a:r>
          </a:p>
          <a:p>
            <a:pPr>
              <a:buFont typeface="Wingdings" panose="05000000000000000000" pitchFamily="2" charset="2"/>
              <a:buChar char="§"/>
            </a:pPr>
            <a:r>
              <a:rPr lang="tr-TR" sz="2400" dirty="0" smtClean="0"/>
              <a:t>Güvenlik durumuna ilişkin söylemler güvende olunduğunu belirtse de çalışanlar </a:t>
            </a:r>
            <a:r>
              <a:rPr lang="tr-TR" sz="2400" dirty="0" smtClean="0">
                <a:solidFill>
                  <a:srgbClr val="FF0000"/>
                </a:solidFill>
              </a:rPr>
              <a:t>her an bir şeyler olacağı inancını taşırlar.</a:t>
            </a:r>
          </a:p>
          <a:p>
            <a:pPr>
              <a:buFont typeface="Wingdings" panose="05000000000000000000" pitchFamily="2" charset="2"/>
              <a:buChar char="§"/>
            </a:pPr>
            <a:r>
              <a:rPr lang="tr-TR" sz="2400" dirty="0" smtClean="0"/>
              <a:t>İş güvenliğinin </a:t>
            </a:r>
            <a:r>
              <a:rPr lang="tr-TR" sz="2400" dirty="0" smtClean="0">
                <a:solidFill>
                  <a:srgbClr val="FF0000"/>
                </a:solidFill>
              </a:rPr>
              <a:t>başkasının sorumluluğunda </a:t>
            </a:r>
            <a:r>
              <a:rPr lang="tr-TR" sz="2400" dirty="0" smtClean="0"/>
              <a:t>olduğuna inanılır.</a:t>
            </a:r>
          </a:p>
          <a:p>
            <a:pPr>
              <a:buFont typeface="Wingdings" panose="05000000000000000000" pitchFamily="2" charset="2"/>
              <a:buChar char="§"/>
            </a:pPr>
            <a:r>
              <a:rPr lang="tr-TR" sz="2400" dirty="0" smtClean="0"/>
              <a:t>İş güvenliği konusunda, çalışanlar kendilerine </a:t>
            </a:r>
            <a:r>
              <a:rPr lang="tr-TR" sz="2400" dirty="0" smtClean="0">
                <a:solidFill>
                  <a:srgbClr val="FF0000"/>
                </a:solidFill>
              </a:rPr>
              <a:t>aşırı güven </a:t>
            </a:r>
            <a:r>
              <a:rPr lang="tr-TR" sz="2400" dirty="0" smtClean="0"/>
              <a:t>duyarlar.</a:t>
            </a:r>
          </a:p>
        </p:txBody>
      </p:sp>
      <p:sp>
        <p:nvSpPr>
          <p:cNvPr id="7" name="Rectangle 31"/>
          <p:cNvSpPr txBox="1">
            <a:spLocks noChangeArrowheads="1"/>
          </p:cNvSpPr>
          <p:nvPr/>
        </p:nvSpPr>
        <p:spPr>
          <a:xfrm>
            <a:off x="-24214" y="-24885"/>
            <a:ext cx="9168214" cy="789589"/>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NEGATİF GÜVENLİK KÜLTÜRÜNE SAHİP İŞLETMELER</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8" name="Slayt Numarası Yer Tutucusu 7"/>
          <p:cNvSpPr>
            <a:spLocks noGrp="1"/>
          </p:cNvSpPr>
          <p:nvPr>
            <p:ph type="sldNum" sz="quarter" idx="12"/>
          </p:nvPr>
        </p:nvSpPr>
        <p:spPr/>
        <p:txBody>
          <a:bodyPr/>
          <a:lstStyle/>
          <a:p>
            <a:fld id="{B1DEFA8C-F947-479F-BE07-76B6B3F80BF1}" type="slidenum">
              <a:rPr lang="tr-TR" smtClean="0"/>
              <a:pPr/>
              <a:t>15</a:t>
            </a:fld>
            <a:endParaRPr lang="tr-TR"/>
          </a:p>
        </p:txBody>
      </p:sp>
    </p:spTree>
    <p:extLst>
      <p:ext uri="{BB962C8B-B14F-4D97-AF65-F5344CB8AC3E}">
        <p14:creationId xmlns:p14="http://schemas.microsoft.com/office/powerpoint/2010/main" val="3670457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2" name="İçerik Yer Tutucusu 1"/>
          <p:cNvSpPr>
            <a:spLocks noGrp="1"/>
          </p:cNvSpPr>
          <p:nvPr>
            <p:ph idx="1"/>
          </p:nvPr>
        </p:nvSpPr>
        <p:spPr>
          <a:xfrm>
            <a:off x="445354" y="1124744"/>
            <a:ext cx="8385969" cy="5611762"/>
          </a:xfrm>
        </p:spPr>
        <p:txBody>
          <a:bodyPr/>
          <a:lstStyle/>
          <a:p>
            <a:pPr>
              <a:buFont typeface="Wingdings" panose="05000000000000000000" pitchFamily="2" charset="2"/>
              <a:buChar char="§"/>
            </a:pPr>
            <a:r>
              <a:rPr lang="tr-TR" sz="2400" dirty="0" smtClean="0"/>
              <a:t>Yönetim ile denetleyiciler/mühendisler iş güvenliği ile ilgili </a:t>
            </a:r>
            <a:r>
              <a:rPr lang="tr-TR" sz="2400" dirty="0" smtClean="0">
                <a:solidFill>
                  <a:srgbClr val="FF0000"/>
                </a:solidFill>
              </a:rPr>
              <a:t>aynı inançları paylaşmaz </a:t>
            </a:r>
            <a:r>
              <a:rPr lang="tr-TR" sz="2400" dirty="0" smtClean="0"/>
              <a:t>ve birbirine </a:t>
            </a:r>
            <a:r>
              <a:rPr lang="tr-TR" sz="2400" dirty="0" smtClean="0">
                <a:solidFill>
                  <a:srgbClr val="FF0000"/>
                </a:solidFill>
              </a:rPr>
              <a:t>zıt davranışlar </a:t>
            </a:r>
            <a:r>
              <a:rPr lang="tr-TR" sz="2400" dirty="0" smtClean="0"/>
              <a:t>sergilerler. Organizasyonun bütününde iş güvenliği tutarlı ve etkili bir şekilde ele alındığı izlenimini vermez.</a:t>
            </a:r>
          </a:p>
          <a:p>
            <a:pPr>
              <a:buFont typeface="Wingdings" panose="05000000000000000000" pitchFamily="2" charset="2"/>
              <a:buChar char="§"/>
            </a:pPr>
            <a:r>
              <a:rPr lang="tr-TR" sz="2400" dirty="0" smtClean="0"/>
              <a:t>Çalışanlarda riskler konusunda </a:t>
            </a:r>
            <a:r>
              <a:rPr lang="tr-TR" sz="2400" dirty="0" smtClean="0">
                <a:solidFill>
                  <a:srgbClr val="FF0000"/>
                </a:solidFill>
              </a:rPr>
              <a:t>aldırmazlık ve </a:t>
            </a:r>
            <a:r>
              <a:rPr lang="tr-TR" sz="2400" dirty="0" err="1" smtClean="0">
                <a:solidFill>
                  <a:srgbClr val="FF0000"/>
                </a:solidFill>
              </a:rPr>
              <a:t>önemsemezlik</a:t>
            </a:r>
            <a:r>
              <a:rPr lang="tr-TR" sz="2400" dirty="0" smtClean="0">
                <a:solidFill>
                  <a:srgbClr val="FF0000"/>
                </a:solidFill>
              </a:rPr>
              <a:t> </a:t>
            </a:r>
            <a:r>
              <a:rPr lang="tr-TR" sz="2400" dirty="0" smtClean="0"/>
              <a:t>hali mevcuttur.</a:t>
            </a:r>
          </a:p>
          <a:p>
            <a:pPr>
              <a:buFont typeface="Wingdings" panose="05000000000000000000" pitchFamily="2" charset="2"/>
              <a:buChar char="§"/>
            </a:pPr>
            <a:r>
              <a:rPr lang="tr-TR" sz="2400" dirty="0" smtClean="0"/>
              <a:t>Olaylara ilişkin soruşturma süreci, </a:t>
            </a:r>
            <a:r>
              <a:rPr lang="tr-TR" sz="2400" dirty="0" smtClean="0">
                <a:solidFill>
                  <a:srgbClr val="FF0000"/>
                </a:solidFill>
              </a:rPr>
              <a:t>işçiler ile koordinasyon </a:t>
            </a:r>
            <a:r>
              <a:rPr lang="tr-TR" sz="2400" dirty="0" smtClean="0"/>
              <a:t>sağlanmadan tasarlanır.</a:t>
            </a:r>
          </a:p>
          <a:p>
            <a:pPr>
              <a:buFont typeface="Wingdings" panose="05000000000000000000" pitchFamily="2" charset="2"/>
              <a:buChar char="§"/>
            </a:pPr>
            <a:r>
              <a:rPr lang="tr-TR" sz="2400" dirty="0" err="1" smtClean="0"/>
              <a:t>Operasyonel</a:t>
            </a:r>
            <a:r>
              <a:rPr lang="tr-TR" sz="2400" dirty="0" smtClean="0"/>
              <a:t> hata soruşturmalarında işçiler kişisel olarak suçlanır. Bu yüzden sorunların altında yatan </a:t>
            </a:r>
            <a:r>
              <a:rPr lang="tr-TR" sz="2400" dirty="0" smtClean="0">
                <a:solidFill>
                  <a:srgbClr val="FF0000"/>
                </a:solidFill>
              </a:rPr>
              <a:t>temel nedenler ortaya çıkarılamaz.</a:t>
            </a:r>
          </a:p>
          <a:p>
            <a:pPr>
              <a:buFont typeface="Wingdings" panose="05000000000000000000" pitchFamily="2" charset="2"/>
              <a:buChar char="§"/>
            </a:pPr>
            <a:r>
              <a:rPr lang="tr-TR" sz="2400" dirty="0" smtClean="0"/>
              <a:t>Sürekli </a:t>
            </a:r>
            <a:r>
              <a:rPr lang="tr-TR" sz="2400" dirty="0" smtClean="0">
                <a:solidFill>
                  <a:srgbClr val="FF0000"/>
                </a:solidFill>
              </a:rPr>
              <a:t>suçlayıcı</a:t>
            </a:r>
            <a:r>
              <a:rPr lang="tr-TR" sz="2400" dirty="0" smtClean="0"/>
              <a:t> bir kültür etkilidir</a:t>
            </a:r>
          </a:p>
          <a:p>
            <a:pPr>
              <a:buFont typeface="Wingdings" panose="05000000000000000000" pitchFamily="2" charset="2"/>
              <a:buChar char="§"/>
            </a:pPr>
            <a:r>
              <a:rPr lang="tr-TR" sz="2400" dirty="0" smtClean="0"/>
              <a:t>Kalıcı araştırma uygulamaları ortaya konulamaz</a:t>
            </a:r>
          </a:p>
          <a:p>
            <a:pPr>
              <a:buFont typeface="Wingdings" panose="05000000000000000000" pitchFamily="2" charset="2"/>
              <a:buChar char="§"/>
            </a:pPr>
            <a:endParaRPr lang="tr-TR" sz="2400" dirty="0" smtClean="0"/>
          </a:p>
        </p:txBody>
      </p:sp>
      <p:sp>
        <p:nvSpPr>
          <p:cNvPr id="10" name="Rectangle 31"/>
          <p:cNvSpPr txBox="1">
            <a:spLocks noChangeArrowheads="1"/>
          </p:cNvSpPr>
          <p:nvPr/>
        </p:nvSpPr>
        <p:spPr>
          <a:xfrm>
            <a:off x="-24214" y="-24885"/>
            <a:ext cx="9168214" cy="861597"/>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NEGATİF GÜVENLİK KÜLTÜRÜNE SAHİP İŞLETMELER</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9" name="Slayt Numarası Yer Tutucusu 8"/>
          <p:cNvSpPr>
            <a:spLocks noGrp="1"/>
          </p:cNvSpPr>
          <p:nvPr>
            <p:ph type="sldNum" sz="quarter" idx="12"/>
          </p:nvPr>
        </p:nvSpPr>
        <p:spPr/>
        <p:txBody>
          <a:bodyPr/>
          <a:lstStyle/>
          <a:p>
            <a:fld id="{B1DEFA8C-F947-479F-BE07-76B6B3F80BF1}" type="slidenum">
              <a:rPr lang="tr-TR" smtClean="0"/>
              <a:pPr/>
              <a:t>16</a:t>
            </a:fld>
            <a:endParaRPr lang="tr-TR"/>
          </a:p>
        </p:txBody>
      </p:sp>
    </p:spTree>
    <p:extLst>
      <p:ext uri="{BB962C8B-B14F-4D97-AF65-F5344CB8AC3E}">
        <p14:creationId xmlns:p14="http://schemas.microsoft.com/office/powerpoint/2010/main" val="909376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2" name="İçerik Yer Tutucusu 1"/>
          <p:cNvSpPr>
            <a:spLocks noGrp="1"/>
          </p:cNvSpPr>
          <p:nvPr>
            <p:ph idx="1"/>
          </p:nvPr>
        </p:nvSpPr>
        <p:spPr>
          <a:xfrm>
            <a:off x="151434" y="5085184"/>
            <a:ext cx="8999537" cy="1651082"/>
          </a:xfrm>
        </p:spPr>
        <p:txBody>
          <a:bodyPr/>
          <a:lstStyle/>
          <a:p>
            <a:pPr marL="0" indent="0">
              <a:buNone/>
            </a:pPr>
            <a:r>
              <a:rPr lang="tr-TR" sz="2400" dirty="0" smtClean="0">
                <a:solidFill>
                  <a:srgbClr val="FF0000"/>
                </a:solidFill>
              </a:rPr>
              <a:t>Pozitif güvenlik kültürü</a:t>
            </a:r>
            <a:r>
              <a:rPr lang="tr-TR" sz="2400" dirty="0" smtClean="0"/>
              <a:t>, sistemi </a:t>
            </a:r>
            <a:r>
              <a:rPr lang="tr-TR" sz="2400" dirty="0" err="1" smtClean="0"/>
              <a:t>operasyonel</a:t>
            </a:r>
            <a:r>
              <a:rPr lang="tr-TR" sz="2400" dirty="0" smtClean="0"/>
              <a:t> tehlikelere karşı</a:t>
            </a:r>
          </a:p>
          <a:p>
            <a:pPr marL="0" indent="0">
              <a:buNone/>
            </a:pPr>
            <a:r>
              <a:rPr lang="tr-TR" sz="2400" dirty="0" smtClean="0"/>
              <a:t>maksimum direnç gösterme amacına taşıyan bir motor ve bilinçli bir kültürdür. </a:t>
            </a:r>
            <a:endParaRPr lang="tr-TR" sz="24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7126" y="1110656"/>
            <a:ext cx="5754208" cy="3837043"/>
          </a:xfrm>
          <a:prstGeom prst="rect">
            <a:avLst/>
          </a:prstGeom>
        </p:spPr>
      </p:pic>
      <p:sp>
        <p:nvSpPr>
          <p:cNvPr id="9" name="Rectangle 31"/>
          <p:cNvSpPr txBox="1">
            <a:spLocks noChangeArrowheads="1"/>
          </p:cNvSpPr>
          <p:nvPr/>
        </p:nvSpPr>
        <p:spPr>
          <a:xfrm>
            <a:off x="-24215" y="-24885"/>
            <a:ext cx="9175185" cy="724973"/>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POZİTİF GÜVENLİK KÜLTÜRÜ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8" name="Slayt Numarası Yer Tutucusu 7"/>
          <p:cNvSpPr>
            <a:spLocks noGrp="1"/>
          </p:cNvSpPr>
          <p:nvPr>
            <p:ph type="sldNum" sz="quarter" idx="12"/>
          </p:nvPr>
        </p:nvSpPr>
        <p:spPr/>
        <p:txBody>
          <a:bodyPr/>
          <a:lstStyle/>
          <a:p>
            <a:fld id="{B1DEFA8C-F947-479F-BE07-76B6B3F80BF1}" type="slidenum">
              <a:rPr lang="tr-TR" smtClean="0"/>
              <a:pPr/>
              <a:t>17</a:t>
            </a:fld>
            <a:endParaRPr lang="tr-TR"/>
          </a:p>
        </p:txBody>
      </p:sp>
    </p:spTree>
    <p:extLst>
      <p:ext uri="{BB962C8B-B14F-4D97-AF65-F5344CB8AC3E}">
        <p14:creationId xmlns:p14="http://schemas.microsoft.com/office/powerpoint/2010/main" val="312580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3" name="İçerik Yer Tutucusu 2"/>
          <p:cNvSpPr>
            <a:spLocks noGrp="1"/>
          </p:cNvSpPr>
          <p:nvPr>
            <p:ph idx="1"/>
          </p:nvPr>
        </p:nvSpPr>
        <p:spPr>
          <a:xfrm>
            <a:off x="338694" y="1196752"/>
            <a:ext cx="8507288" cy="5429200"/>
          </a:xfrm>
        </p:spPr>
        <p:txBody>
          <a:bodyPr/>
          <a:lstStyle/>
          <a:p>
            <a:r>
              <a:rPr lang="tr-TR" sz="2000" dirty="0" smtClean="0">
                <a:solidFill>
                  <a:srgbClr val="FF0000"/>
                </a:solidFill>
              </a:rPr>
              <a:t>İş sağlığı ve güvenliği, öncelikler arasında kabul edilir. </a:t>
            </a:r>
            <a:r>
              <a:rPr lang="tr-TR" sz="2000" dirty="0" smtClean="0"/>
              <a:t>İnsanlar riskler konusundaki doğru algılamaları paylaşır, iş sağlığı ve güvenliğine ilişkin aynı olumlu tutumları benimserler. </a:t>
            </a:r>
          </a:p>
          <a:p>
            <a:r>
              <a:rPr lang="tr-TR" sz="2000" dirty="0" smtClean="0"/>
              <a:t>Böyle bir organizasyondaki herkes işyerindeki çalışmalar sırasında iş sağlığı ve güvenliğinden ödün vererek çalışmanın kendilerinden beklenen bir durum </a:t>
            </a:r>
            <a:r>
              <a:rPr lang="tr-TR" sz="2000" dirty="0" smtClean="0">
                <a:solidFill>
                  <a:srgbClr val="FF0000"/>
                </a:solidFill>
              </a:rPr>
              <a:t>olmadığının</a:t>
            </a:r>
            <a:r>
              <a:rPr lang="tr-TR" sz="2000" dirty="0" smtClean="0"/>
              <a:t> farkındadır.</a:t>
            </a:r>
          </a:p>
          <a:p>
            <a:r>
              <a:rPr lang="tr-TR" sz="2000" dirty="0" smtClean="0"/>
              <a:t>Bütün çalışanlar, iş güvenliğine gerçekten </a:t>
            </a:r>
            <a:r>
              <a:rPr lang="tr-TR" sz="2000" dirty="0" smtClean="0">
                <a:solidFill>
                  <a:srgbClr val="FF0000"/>
                </a:solidFill>
              </a:rPr>
              <a:t>inanır</a:t>
            </a:r>
            <a:r>
              <a:rPr lang="tr-TR" sz="2000" dirty="0" smtClean="0"/>
              <a:t> ve bu konudaki </a:t>
            </a:r>
            <a:r>
              <a:rPr lang="tr-TR" sz="2000" dirty="0" smtClean="0">
                <a:solidFill>
                  <a:srgbClr val="FF0000"/>
                </a:solidFill>
              </a:rPr>
              <a:t>rolünün ne olduğunu bilir. </a:t>
            </a:r>
            <a:r>
              <a:rPr lang="tr-TR" sz="2000" dirty="0" smtClean="0"/>
              <a:t>Denetleyiciler ve yönetim arasında karşılıklı güven vardır.</a:t>
            </a:r>
          </a:p>
          <a:p>
            <a:r>
              <a:rPr lang="tr-TR" sz="2000" dirty="0" smtClean="0"/>
              <a:t>Yönetim ve denetleyiciler iş güvenliği konusunda </a:t>
            </a:r>
            <a:r>
              <a:rPr lang="tr-TR" sz="2000" dirty="0" smtClean="0">
                <a:solidFill>
                  <a:srgbClr val="FF0000"/>
                </a:solidFill>
              </a:rPr>
              <a:t>aynı inançları paylaşırlar </a:t>
            </a:r>
            <a:r>
              <a:rPr lang="tr-TR" sz="2000" dirty="0" smtClean="0"/>
              <a:t>ve buna uygun olarak koordineli bir şekilde davranış sergilerler.</a:t>
            </a:r>
          </a:p>
          <a:p>
            <a:r>
              <a:rPr lang="tr-TR" sz="2000" dirty="0" smtClean="0"/>
              <a:t>İşletmedeki herkes, işletme dışındaki insanlara, işyerindeki iş güvenliği risklerinden ve iş güvenliğine ilişkin iyileştirmelerden serbestçe </a:t>
            </a:r>
            <a:r>
              <a:rPr lang="tr-TR" sz="2000" dirty="0" smtClean="0">
                <a:solidFill>
                  <a:srgbClr val="FF0000"/>
                </a:solidFill>
              </a:rPr>
              <a:t>bahsedebilir.</a:t>
            </a:r>
          </a:p>
          <a:p>
            <a:r>
              <a:rPr lang="tr-TR" sz="2000" dirty="0" smtClean="0"/>
              <a:t>Çalışanların, herhangi bir suçlama ya da arkadaşları arasında küçük düşürülme korkusu olmadan olayları </a:t>
            </a:r>
            <a:r>
              <a:rPr lang="tr-TR" sz="2000" dirty="0" smtClean="0">
                <a:solidFill>
                  <a:srgbClr val="FF0000"/>
                </a:solidFill>
              </a:rPr>
              <a:t>rahatça rapor edebildiği </a:t>
            </a:r>
            <a:r>
              <a:rPr lang="tr-TR" sz="2000" dirty="0" smtClean="0"/>
              <a:t>ve iş güvenliğine ilişkin sorunlarını </a:t>
            </a:r>
            <a:r>
              <a:rPr lang="tr-TR" sz="2000" dirty="0" smtClean="0">
                <a:solidFill>
                  <a:srgbClr val="FF0000"/>
                </a:solidFill>
              </a:rPr>
              <a:t>cesurca dile getirebildiği, adil bir kültür </a:t>
            </a:r>
            <a:r>
              <a:rPr lang="tr-TR" sz="2000" dirty="0" smtClean="0"/>
              <a:t>mevcuttur.</a:t>
            </a:r>
          </a:p>
        </p:txBody>
      </p:sp>
      <p:sp>
        <p:nvSpPr>
          <p:cNvPr id="8" name="Rectangle 31"/>
          <p:cNvSpPr txBox="1">
            <a:spLocks noChangeArrowheads="1"/>
          </p:cNvSpPr>
          <p:nvPr/>
        </p:nvSpPr>
        <p:spPr>
          <a:xfrm>
            <a:off x="-24214" y="-24885"/>
            <a:ext cx="9168214" cy="861597"/>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POZİTİF GÜVENLİK KÜLTÜRÜNE SAHİP İŞLETMELER</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7" name="Slayt Numarası Yer Tutucusu 6"/>
          <p:cNvSpPr>
            <a:spLocks noGrp="1"/>
          </p:cNvSpPr>
          <p:nvPr>
            <p:ph type="sldNum" sz="quarter" idx="12"/>
          </p:nvPr>
        </p:nvSpPr>
        <p:spPr/>
        <p:txBody>
          <a:bodyPr/>
          <a:lstStyle/>
          <a:p>
            <a:fld id="{B1DEFA8C-F947-479F-BE07-76B6B3F80BF1}" type="slidenum">
              <a:rPr lang="tr-TR" smtClean="0"/>
              <a:pPr/>
              <a:t>18</a:t>
            </a:fld>
            <a:endParaRPr lang="tr-TR"/>
          </a:p>
        </p:txBody>
      </p:sp>
    </p:spTree>
    <p:extLst>
      <p:ext uri="{BB962C8B-B14F-4D97-AF65-F5344CB8AC3E}">
        <p14:creationId xmlns:p14="http://schemas.microsoft.com/office/powerpoint/2010/main" val="2622366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3" name="İçerik Yer Tutucusu 2"/>
          <p:cNvSpPr>
            <a:spLocks noGrp="1"/>
          </p:cNvSpPr>
          <p:nvPr>
            <p:ph idx="1"/>
          </p:nvPr>
        </p:nvSpPr>
        <p:spPr>
          <a:xfrm>
            <a:off x="257228" y="1412776"/>
            <a:ext cx="8591177" cy="5251722"/>
          </a:xfrm>
        </p:spPr>
        <p:txBody>
          <a:bodyPr>
            <a:normAutofit lnSpcReduction="10000"/>
          </a:bodyPr>
          <a:lstStyle/>
          <a:p>
            <a:r>
              <a:rPr lang="tr-TR" sz="2000" dirty="0" smtClean="0"/>
              <a:t>Olayları rapor edenler cezalandırılmaz; aksine </a:t>
            </a:r>
            <a:r>
              <a:rPr lang="tr-TR" sz="2000" dirty="0" smtClean="0">
                <a:solidFill>
                  <a:srgbClr val="FF0000"/>
                </a:solidFill>
              </a:rPr>
              <a:t>teşvik edilirler.</a:t>
            </a:r>
          </a:p>
          <a:p>
            <a:r>
              <a:rPr lang="tr-TR" sz="2000" dirty="0" smtClean="0"/>
              <a:t>Hem yönetim hem denetleyiciler hem de diğer çalışanlar, </a:t>
            </a:r>
            <a:r>
              <a:rPr lang="tr-TR" sz="2000" dirty="0" smtClean="0">
                <a:solidFill>
                  <a:srgbClr val="FF0000"/>
                </a:solidFill>
              </a:rPr>
              <a:t>insanların hata yapabileceğine</a:t>
            </a:r>
            <a:r>
              <a:rPr lang="tr-TR" sz="2000" dirty="0" smtClean="0"/>
              <a:t>, iş güvenliğinin öğrenilmesi ve geliştirilmesi için yapılan hataların ve meydana gelen olayların rapor edilmesinin temel bir gereklilik olduğuna inanırlar.</a:t>
            </a:r>
          </a:p>
          <a:p>
            <a:r>
              <a:rPr lang="tr-TR" sz="2000" dirty="0" smtClean="0"/>
              <a:t>Rapor edilen konular yönetim tarafından dikkate alınır ve ilgilileriyle birlikte </a:t>
            </a:r>
            <a:r>
              <a:rPr lang="tr-TR" sz="2000" dirty="0" smtClean="0">
                <a:solidFill>
                  <a:srgbClr val="FF0000"/>
                </a:solidFill>
              </a:rPr>
              <a:t>değerlendirilir.</a:t>
            </a:r>
          </a:p>
          <a:p>
            <a:r>
              <a:rPr lang="tr-TR" sz="2000" dirty="0" smtClean="0"/>
              <a:t>Yürütülen çalışmalar sırasında meydana gelen hatalara ilişkin soruşturmalar, sorunun </a:t>
            </a:r>
            <a:r>
              <a:rPr lang="tr-TR" sz="2000" dirty="0" smtClean="0">
                <a:solidFill>
                  <a:srgbClr val="FF0000"/>
                </a:solidFill>
              </a:rPr>
              <a:t>kaynaklarını teşhis etmeğe</a:t>
            </a:r>
            <a:r>
              <a:rPr lang="tr-TR" sz="2000" dirty="0" smtClean="0"/>
              <a:t>, </a:t>
            </a:r>
            <a:r>
              <a:rPr lang="tr-TR" sz="2000" dirty="0" smtClean="0">
                <a:solidFill>
                  <a:srgbClr val="FF0000"/>
                </a:solidFill>
              </a:rPr>
              <a:t>hataların tekrarlanmasını önlemeğe</a:t>
            </a:r>
            <a:r>
              <a:rPr lang="tr-TR" sz="2000" dirty="0" smtClean="0"/>
              <a:t> ve bu konuda kime ne görev düştüğünü belirlemeğe yöneliktir.</a:t>
            </a:r>
          </a:p>
          <a:p>
            <a:r>
              <a:rPr lang="tr-TR" sz="2000" dirty="0" smtClean="0"/>
              <a:t>İş güvenliği, organizasyonun her kademesinde sıkça gündeme gelir ve Yönetim Kurulu'nun haftalık toplantısında gündemin </a:t>
            </a:r>
            <a:r>
              <a:rPr lang="tr-TR" sz="2000" dirty="0" smtClean="0">
                <a:solidFill>
                  <a:srgbClr val="FF0000"/>
                </a:solidFill>
              </a:rPr>
              <a:t>ilk maddesini </a:t>
            </a:r>
            <a:r>
              <a:rPr lang="tr-TR" sz="2000" dirty="0" smtClean="0"/>
              <a:t>oluşturur.</a:t>
            </a:r>
          </a:p>
          <a:p>
            <a:r>
              <a:rPr lang="tr-TR" sz="2000" dirty="0" smtClean="0"/>
              <a:t>Olumlu güvenlik kültürüne sahip işletmeler </a:t>
            </a:r>
            <a:r>
              <a:rPr lang="tr-TR" sz="2000" dirty="0" smtClean="0">
                <a:solidFill>
                  <a:srgbClr val="FF0000"/>
                </a:solidFill>
              </a:rPr>
              <a:t>"öğrenen örgütler" </a:t>
            </a:r>
            <a:r>
              <a:rPr lang="tr-TR" sz="2000" dirty="0" smtClean="0"/>
              <a:t>olma eğilimindedirler. Geçmiş deneyimlerinden dersler çıkarırlar ve gelecekte kendilerine yararlı olmasını sağlamak üzere işletmeleri için gerekli iyileştirmeleri yaparlar.</a:t>
            </a:r>
          </a:p>
        </p:txBody>
      </p:sp>
      <p:sp>
        <p:nvSpPr>
          <p:cNvPr id="10" name="Rectangle 31"/>
          <p:cNvSpPr txBox="1">
            <a:spLocks noChangeArrowheads="1"/>
          </p:cNvSpPr>
          <p:nvPr/>
        </p:nvSpPr>
        <p:spPr>
          <a:xfrm>
            <a:off x="-24214" y="-24885"/>
            <a:ext cx="9168214" cy="861597"/>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POZİTİF GÜVENLİK KÜLTÜRÜNE SAHİP İŞLETMELER</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9" name="Slayt Numarası Yer Tutucusu 8"/>
          <p:cNvSpPr>
            <a:spLocks noGrp="1"/>
          </p:cNvSpPr>
          <p:nvPr>
            <p:ph type="sldNum" sz="quarter" idx="12"/>
          </p:nvPr>
        </p:nvSpPr>
        <p:spPr/>
        <p:txBody>
          <a:bodyPr/>
          <a:lstStyle/>
          <a:p>
            <a:fld id="{B1DEFA8C-F947-479F-BE07-76B6B3F80BF1}" type="slidenum">
              <a:rPr lang="tr-TR" smtClean="0"/>
              <a:pPr/>
              <a:t>19</a:t>
            </a:fld>
            <a:endParaRPr lang="tr-TR"/>
          </a:p>
        </p:txBody>
      </p:sp>
    </p:spTree>
    <p:extLst>
      <p:ext uri="{BB962C8B-B14F-4D97-AF65-F5344CB8AC3E}">
        <p14:creationId xmlns:p14="http://schemas.microsoft.com/office/powerpoint/2010/main" val="265625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97230"/>
          </a:xfrm>
          <a:custGeom>
            <a:avLst/>
            <a:gdLst/>
            <a:ahLst/>
            <a:cxnLst/>
            <a:rect l="l" t="t" r="r" b="b"/>
            <a:pathLst>
              <a:path w="5736590" h="840105">
                <a:moveTo>
                  <a:pt x="0" y="839724"/>
                </a:moveTo>
                <a:lnTo>
                  <a:pt x="5736336" y="839724"/>
                </a:lnTo>
                <a:lnTo>
                  <a:pt x="5736336" y="0"/>
                </a:lnTo>
                <a:lnTo>
                  <a:pt x="0" y="0"/>
                </a:lnTo>
                <a:lnTo>
                  <a:pt x="0" y="839724"/>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907303" y="100590"/>
            <a:ext cx="7444638" cy="492443"/>
          </a:xfrm>
          <a:prstGeom prst="rect">
            <a:avLst/>
          </a:prstGeom>
        </p:spPr>
        <p:txBody>
          <a:bodyPr vert="horz" wrap="square" lIns="0" tIns="0" rIns="0" bIns="0" rtlCol="0">
            <a:spAutoFit/>
          </a:bodyPr>
          <a:lstStyle/>
          <a:p>
            <a:pPr marL="12700">
              <a:lnSpc>
                <a:spcPct val="100000"/>
              </a:lnSpc>
            </a:pPr>
            <a:r>
              <a:rPr lang="tr-TR" sz="3200" dirty="0">
                <a:solidFill>
                  <a:srgbClr val="565656"/>
                </a:solidFill>
              </a:rPr>
              <a:t>İŞ SAĞLIĞI</a:t>
            </a:r>
            <a:endParaRPr sz="3200" dirty="0"/>
          </a:p>
        </p:txBody>
      </p:sp>
      <p:sp>
        <p:nvSpPr>
          <p:cNvPr id="5" name="object 5"/>
          <p:cNvSpPr txBox="1"/>
          <p:nvPr/>
        </p:nvSpPr>
        <p:spPr>
          <a:xfrm>
            <a:off x="417982" y="1583182"/>
            <a:ext cx="4664075" cy="1846659"/>
          </a:xfrm>
          <a:prstGeom prst="rect">
            <a:avLst/>
          </a:prstGeom>
        </p:spPr>
        <p:txBody>
          <a:bodyPr vert="horz" wrap="square" lIns="0" tIns="0" rIns="0" bIns="0" rtlCol="0">
            <a:spAutoFit/>
          </a:bodyPr>
          <a:lstStyle/>
          <a:p>
            <a:pPr marL="12700" marR="5080">
              <a:lnSpc>
                <a:spcPct val="100000"/>
              </a:lnSpc>
            </a:pPr>
            <a:r>
              <a:rPr lang="tr-TR" sz="2400" b="1" spc="-175" dirty="0">
                <a:latin typeface="Arial"/>
                <a:cs typeface="Arial"/>
              </a:rPr>
              <a:t>Bütün mesleklerde çalışanların bedensel, ruhsal ve sosyal yönden iyilik hallerinin en üst düzeyde tutulması, sürdürülmesi ve geliştirilmesi çalışmalarıdır.</a:t>
            </a:r>
            <a:endParaRPr sz="2400" dirty="0">
              <a:latin typeface="Arial"/>
              <a:cs typeface="Arial"/>
            </a:endParaRPr>
          </a:p>
        </p:txBody>
      </p:sp>
      <p:sp>
        <p:nvSpPr>
          <p:cNvPr id="6" name="object 6"/>
          <p:cNvSpPr/>
          <p:nvPr/>
        </p:nvSpPr>
        <p:spPr>
          <a:xfrm>
            <a:off x="5673852" y="2133600"/>
            <a:ext cx="3444240" cy="3095244"/>
          </a:xfrm>
          <a:prstGeom prst="rect">
            <a:avLst/>
          </a:prstGeom>
          <a:blipFill>
            <a:blip r:embed="rId2" cstate="print"/>
            <a:stretch>
              <a:fillRect/>
            </a:stretch>
          </a:blipFill>
        </p:spPr>
        <p:txBody>
          <a:bodyPr wrap="square" lIns="0" tIns="0" rIns="0" bIns="0" rtlCol="0"/>
          <a:lstStyle/>
          <a:p>
            <a:endParaRPr/>
          </a:p>
        </p:txBody>
      </p:sp>
      <p:sp>
        <p:nvSpPr>
          <p:cNvPr id="11" name="Slayt Numarası Yer Tutucusu 10"/>
          <p:cNvSpPr>
            <a:spLocks noGrp="1"/>
          </p:cNvSpPr>
          <p:nvPr>
            <p:ph type="sldNum" sz="quarter" idx="4294967295"/>
          </p:nvPr>
        </p:nvSpPr>
        <p:spPr>
          <a:xfrm>
            <a:off x="8336788" y="6465214"/>
            <a:ext cx="284479" cy="222884"/>
          </a:xfrm>
          <a:prstGeom prst="rect">
            <a:avLst/>
          </a:prstGeom>
        </p:spPr>
        <p:txBody>
          <a:bodyPr/>
          <a:lstStyle/>
          <a:p>
            <a:pPr marL="25400">
              <a:lnSpc>
                <a:spcPts val="1240"/>
              </a:lnSpc>
            </a:pPr>
            <a:fld id="{81D60167-4931-47E6-BA6A-407CBD079E47}" type="slidenum">
              <a:rPr lang="tr-TR" sz="1200" spc="-60" smtClean="0">
                <a:solidFill>
                  <a:srgbClr val="888888"/>
                </a:solidFill>
              </a:rPr>
              <a:t>2</a:t>
            </a:fld>
            <a:endParaRPr lang="tr-TR" sz="1200"/>
          </a:p>
        </p:txBody>
      </p:sp>
    </p:spTree>
    <p:extLst>
      <p:ext uri="{BB962C8B-B14F-4D97-AF65-F5344CB8AC3E}">
        <p14:creationId xmlns:p14="http://schemas.microsoft.com/office/powerpoint/2010/main" val="372846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3" name="İçerik Yer Tutucusu 2"/>
          <p:cNvSpPr>
            <a:spLocks noGrp="1"/>
          </p:cNvSpPr>
          <p:nvPr>
            <p:ph idx="1"/>
          </p:nvPr>
        </p:nvSpPr>
        <p:spPr>
          <a:xfrm>
            <a:off x="434975" y="1689500"/>
            <a:ext cx="8229600" cy="4525963"/>
          </a:xfrm>
        </p:spPr>
        <p:txBody>
          <a:bodyPr/>
          <a:lstStyle/>
          <a:p>
            <a:r>
              <a:rPr lang="tr-TR" sz="2000" dirty="0" smtClean="0"/>
              <a:t>Çalışanlar, iş sağlığı ve güvenliği eğitimini de içeren </a:t>
            </a:r>
            <a:r>
              <a:rPr lang="tr-TR" sz="2000" dirty="0" smtClean="0">
                <a:solidFill>
                  <a:srgbClr val="FF0000"/>
                </a:solidFill>
              </a:rPr>
              <a:t>yüksek kalitede eğitimler </a:t>
            </a:r>
            <a:r>
              <a:rPr lang="tr-TR" sz="2000" dirty="0" smtClean="0"/>
              <a:t>alırlar.</a:t>
            </a:r>
          </a:p>
          <a:p>
            <a:r>
              <a:rPr lang="tr-TR" sz="2000" dirty="0" smtClean="0"/>
              <a:t>Çalışanlar için </a:t>
            </a:r>
            <a:r>
              <a:rPr lang="tr-TR" sz="2000" dirty="0" smtClean="0">
                <a:solidFill>
                  <a:srgbClr val="FF0000"/>
                </a:solidFill>
              </a:rPr>
              <a:t>iyi bir çalışma ortamı </a:t>
            </a:r>
            <a:r>
              <a:rPr lang="tr-TR" sz="2000" dirty="0" smtClean="0"/>
              <a:t>bulunur.</a:t>
            </a:r>
          </a:p>
          <a:p>
            <a:r>
              <a:rPr lang="tr-TR" sz="2000" dirty="0" smtClean="0"/>
              <a:t>İşgücü </a:t>
            </a:r>
            <a:r>
              <a:rPr lang="tr-TR" sz="2000" dirty="0" smtClean="0">
                <a:solidFill>
                  <a:srgbClr val="FF0000"/>
                </a:solidFill>
              </a:rPr>
              <a:t>istikrarlı ve deneyimlidir</a:t>
            </a:r>
            <a:r>
              <a:rPr lang="tr-TR" sz="2000" dirty="0" smtClean="0"/>
              <a:t>, çalışanların </a:t>
            </a:r>
            <a:r>
              <a:rPr lang="tr-TR" sz="2000" dirty="0" smtClean="0">
                <a:solidFill>
                  <a:srgbClr val="FF0000"/>
                </a:solidFill>
              </a:rPr>
              <a:t>iş tatmini yüksektir.</a:t>
            </a:r>
          </a:p>
          <a:p>
            <a:r>
              <a:rPr lang="tr-TR" sz="2000" dirty="0" smtClean="0"/>
              <a:t>İşletme dış baskılara karşı </a:t>
            </a:r>
            <a:r>
              <a:rPr lang="tr-TR" sz="2000" dirty="0" smtClean="0">
                <a:solidFill>
                  <a:srgbClr val="FF0000"/>
                </a:solidFill>
              </a:rPr>
              <a:t>sağlam bir tutum </a:t>
            </a:r>
            <a:r>
              <a:rPr lang="tr-TR" sz="2000" dirty="0" smtClean="0"/>
              <a:t>sergiler.</a:t>
            </a:r>
          </a:p>
          <a:p>
            <a:r>
              <a:rPr lang="tr-TR" sz="2000" dirty="0" smtClean="0"/>
              <a:t>İşletmeler </a:t>
            </a:r>
            <a:r>
              <a:rPr lang="tr-TR" sz="2000" dirty="0" smtClean="0">
                <a:solidFill>
                  <a:srgbClr val="FF0000"/>
                </a:solidFill>
              </a:rPr>
              <a:t>daha az iş kazasına maruz kalma </a:t>
            </a:r>
            <a:r>
              <a:rPr lang="tr-TR" sz="2000" dirty="0" smtClean="0"/>
              <a:t>eğilimindedirler.</a:t>
            </a:r>
            <a:endParaRPr lang="tr-TR" sz="2000" dirty="0"/>
          </a:p>
        </p:txBody>
      </p:sp>
      <p:sp>
        <p:nvSpPr>
          <p:cNvPr id="8" name="Rectangle 31"/>
          <p:cNvSpPr txBox="1">
            <a:spLocks noChangeArrowheads="1"/>
          </p:cNvSpPr>
          <p:nvPr/>
        </p:nvSpPr>
        <p:spPr>
          <a:xfrm>
            <a:off x="-24214" y="-24886"/>
            <a:ext cx="9168214" cy="933605"/>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POZİTİF GÜVENLİK KÜLTÜRÜNE SAHİP İŞLETMELER</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7" name="Slayt Numarası Yer Tutucusu 6"/>
          <p:cNvSpPr>
            <a:spLocks noGrp="1"/>
          </p:cNvSpPr>
          <p:nvPr>
            <p:ph type="sldNum" sz="quarter" idx="12"/>
          </p:nvPr>
        </p:nvSpPr>
        <p:spPr/>
        <p:txBody>
          <a:bodyPr/>
          <a:lstStyle/>
          <a:p>
            <a:fld id="{B1DEFA8C-F947-479F-BE07-76B6B3F80BF1}" type="slidenum">
              <a:rPr lang="tr-TR" smtClean="0"/>
              <a:pPr/>
              <a:t>20</a:t>
            </a:fld>
            <a:endParaRPr lang="tr-TR"/>
          </a:p>
        </p:txBody>
      </p:sp>
    </p:spTree>
    <p:extLst>
      <p:ext uri="{BB962C8B-B14F-4D97-AF65-F5344CB8AC3E}">
        <p14:creationId xmlns:p14="http://schemas.microsoft.com/office/powerpoint/2010/main" val="2772908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3" name="İçerik Yer Tutucusu 2"/>
          <p:cNvSpPr>
            <a:spLocks noGrp="1"/>
          </p:cNvSpPr>
          <p:nvPr>
            <p:ph idx="1"/>
          </p:nvPr>
        </p:nvSpPr>
        <p:spPr>
          <a:xfrm>
            <a:off x="444143" y="1628800"/>
            <a:ext cx="4055849" cy="4597971"/>
          </a:xfrm>
        </p:spPr>
        <p:txBody>
          <a:bodyPr/>
          <a:lstStyle/>
          <a:p>
            <a:pPr>
              <a:buFont typeface="Wingdings" panose="05000000000000000000" pitchFamily="2" charset="2"/>
              <a:buChar char="v"/>
            </a:pPr>
            <a:r>
              <a:rPr lang="tr-TR" sz="2400" dirty="0" smtClean="0"/>
              <a:t>Liderlik ve Yönetim</a:t>
            </a:r>
          </a:p>
          <a:p>
            <a:pPr>
              <a:buFont typeface="Wingdings" panose="05000000000000000000" pitchFamily="2" charset="2"/>
              <a:buChar char="v"/>
            </a:pPr>
            <a:r>
              <a:rPr lang="tr-TR" sz="2400" dirty="0" smtClean="0"/>
              <a:t>Sistemler ve Koşullar</a:t>
            </a:r>
          </a:p>
          <a:p>
            <a:pPr>
              <a:buFont typeface="Wingdings" panose="05000000000000000000" pitchFamily="2" charset="2"/>
              <a:buChar char="v"/>
            </a:pPr>
            <a:r>
              <a:rPr lang="tr-TR" sz="2400" dirty="0" smtClean="0"/>
              <a:t>İletişim</a:t>
            </a:r>
          </a:p>
          <a:p>
            <a:pPr>
              <a:buFont typeface="Wingdings" panose="05000000000000000000" pitchFamily="2" charset="2"/>
              <a:buChar char="v"/>
            </a:pPr>
            <a:r>
              <a:rPr lang="tr-TR" sz="2400" dirty="0" smtClean="0"/>
              <a:t>Davranış ve İnsan Faktörleri</a:t>
            </a:r>
            <a:endParaRPr lang="tr-TR" sz="2400" dirty="0"/>
          </a:p>
        </p:txBody>
      </p:sp>
      <p:sp>
        <p:nvSpPr>
          <p:cNvPr id="7" name="Rectangle 31"/>
          <p:cNvSpPr txBox="1">
            <a:spLocks noChangeArrowheads="1"/>
          </p:cNvSpPr>
          <p:nvPr/>
        </p:nvSpPr>
        <p:spPr>
          <a:xfrm>
            <a:off x="-24214" y="-24886"/>
            <a:ext cx="9168214" cy="933605"/>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POZİTİF GÜVENLİK KÜLTÜRÜNÜ ETKİLEYEN UNSURLAR</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8" name="Slayt Numarası Yer Tutucusu 7"/>
          <p:cNvSpPr>
            <a:spLocks noGrp="1"/>
          </p:cNvSpPr>
          <p:nvPr>
            <p:ph type="sldNum" sz="quarter" idx="12"/>
          </p:nvPr>
        </p:nvSpPr>
        <p:spPr/>
        <p:txBody>
          <a:bodyPr/>
          <a:lstStyle/>
          <a:p>
            <a:fld id="{B1DEFA8C-F947-479F-BE07-76B6B3F80BF1}" type="slidenum">
              <a:rPr lang="tr-TR" smtClean="0"/>
              <a:pPr/>
              <a:t>21</a:t>
            </a:fld>
            <a:endParaRPr lang="tr-TR"/>
          </a:p>
        </p:txBody>
      </p:sp>
    </p:spTree>
    <p:extLst>
      <p:ext uri="{BB962C8B-B14F-4D97-AF65-F5344CB8AC3E}">
        <p14:creationId xmlns:p14="http://schemas.microsoft.com/office/powerpoint/2010/main" val="1067915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2" name="İçerik Yer Tutucusu 1"/>
          <p:cNvSpPr>
            <a:spLocks noGrp="1"/>
          </p:cNvSpPr>
          <p:nvPr>
            <p:ph idx="1"/>
          </p:nvPr>
        </p:nvSpPr>
        <p:spPr>
          <a:xfrm>
            <a:off x="323528" y="1412776"/>
            <a:ext cx="4608512" cy="4896544"/>
          </a:xfrm>
        </p:spPr>
        <p:txBody>
          <a:bodyPr/>
          <a:lstStyle/>
          <a:p>
            <a:pPr>
              <a:buFont typeface="Wingdings" panose="05000000000000000000" pitchFamily="2" charset="2"/>
              <a:buChar char="ü"/>
            </a:pPr>
            <a:r>
              <a:rPr lang="tr-TR" sz="2400" dirty="0" smtClean="0"/>
              <a:t>Yönetici ve denetleyicilerin davranışları ve Tutumları</a:t>
            </a:r>
          </a:p>
          <a:p>
            <a:pPr>
              <a:buFont typeface="Wingdings" panose="05000000000000000000" pitchFamily="2" charset="2"/>
              <a:buChar char="ü"/>
            </a:pPr>
            <a:r>
              <a:rPr lang="tr-TR" sz="2400" dirty="0" smtClean="0"/>
              <a:t>Yönetimin iş güvenliğine bağlılığı, iş güvenliğini desteklemesi ve öncelik vermesi </a:t>
            </a:r>
          </a:p>
          <a:p>
            <a:pPr>
              <a:buFont typeface="Wingdings" panose="05000000000000000000" pitchFamily="2" charset="2"/>
              <a:buChar char="ü"/>
            </a:pPr>
            <a:r>
              <a:rPr lang="tr-TR" sz="2400" dirty="0" smtClean="0"/>
              <a:t>Üst yönetimin iş güvenliğe açık bir şekilde bağlılık taşıması ve bunu işletmenin tüm düzeylerinde paylaşılan değer, inanç ve davranışsal normlara dönüştürmesi</a:t>
            </a: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564904"/>
            <a:ext cx="3956102" cy="2160240"/>
          </a:xfrm>
          <a:prstGeom prst="rect">
            <a:avLst/>
          </a:prstGeom>
        </p:spPr>
      </p:pic>
      <p:sp>
        <p:nvSpPr>
          <p:cNvPr id="9" name="Rectangle 31"/>
          <p:cNvSpPr txBox="1">
            <a:spLocks noChangeArrowheads="1"/>
          </p:cNvSpPr>
          <p:nvPr/>
        </p:nvSpPr>
        <p:spPr>
          <a:xfrm>
            <a:off x="-24214" y="-24885"/>
            <a:ext cx="9168214" cy="724974"/>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LİDERLİK VE YÖNETİM</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8" name="Slayt Numarası Yer Tutucusu 7"/>
          <p:cNvSpPr>
            <a:spLocks noGrp="1"/>
          </p:cNvSpPr>
          <p:nvPr>
            <p:ph type="sldNum" sz="quarter" idx="12"/>
          </p:nvPr>
        </p:nvSpPr>
        <p:spPr/>
        <p:txBody>
          <a:bodyPr/>
          <a:lstStyle/>
          <a:p>
            <a:fld id="{B1DEFA8C-F947-479F-BE07-76B6B3F80BF1}" type="slidenum">
              <a:rPr lang="tr-TR" smtClean="0"/>
              <a:pPr/>
              <a:t>22</a:t>
            </a:fld>
            <a:endParaRPr lang="tr-TR"/>
          </a:p>
        </p:txBody>
      </p:sp>
    </p:spTree>
    <p:extLst>
      <p:ext uri="{BB962C8B-B14F-4D97-AF65-F5344CB8AC3E}">
        <p14:creationId xmlns:p14="http://schemas.microsoft.com/office/powerpoint/2010/main" val="328091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2" name="İçerik Yer Tutucusu 1"/>
          <p:cNvSpPr>
            <a:spLocks noGrp="1"/>
          </p:cNvSpPr>
          <p:nvPr>
            <p:ph idx="1"/>
          </p:nvPr>
        </p:nvSpPr>
        <p:spPr>
          <a:xfrm>
            <a:off x="323528" y="1496046"/>
            <a:ext cx="4833101" cy="4678055"/>
          </a:xfrm>
        </p:spPr>
        <p:txBody>
          <a:bodyPr>
            <a:normAutofit lnSpcReduction="10000"/>
          </a:bodyPr>
          <a:lstStyle/>
          <a:p>
            <a:pPr>
              <a:buFont typeface="Wingdings" panose="05000000000000000000" pitchFamily="2" charset="2"/>
              <a:buChar char="ü"/>
            </a:pPr>
            <a:r>
              <a:rPr lang="tr-TR" sz="2400" dirty="0" smtClean="0"/>
              <a:t>Üretim sistemlerinde, </a:t>
            </a:r>
            <a:r>
              <a:rPr lang="tr-TR" sz="2400" dirty="0" err="1" smtClean="0">
                <a:solidFill>
                  <a:srgbClr val="FF0000"/>
                </a:solidFill>
              </a:rPr>
              <a:t>organizasyonel</a:t>
            </a:r>
            <a:r>
              <a:rPr lang="tr-TR" sz="2400" dirty="0" smtClean="0">
                <a:solidFill>
                  <a:srgbClr val="FF0000"/>
                </a:solidFill>
              </a:rPr>
              <a:t> yapı ve süreçlerde belirsizlik ve karmaşıklık bulunmaması </a:t>
            </a:r>
          </a:p>
          <a:p>
            <a:pPr>
              <a:buFont typeface="Wingdings" panose="05000000000000000000" pitchFamily="2" charset="2"/>
              <a:buChar char="ü"/>
            </a:pPr>
            <a:r>
              <a:rPr lang="tr-TR" sz="2400" dirty="0" smtClean="0"/>
              <a:t>Bireylerin</a:t>
            </a:r>
            <a:r>
              <a:rPr lang="tr-TR" sz="2400" dirty="0" smtClean="0">
                <a:solidFill>
                  <a:srgbClr val="FF0000"/>
                </a:solidFill>
              </a:rPr>
              <a:t> rol ve sorumluluklarının belirgin</a:t>
            </a:r>
            <a:r>
              <a:rPr lang="tr-TR" sz="2400" dirty="0" smtClean="0"/>
              <a:t> olması </a:t>
            </a:r>
          </a:p>
          <a:p>
            <a:pPr>
              <a:buFont typeface="Wingdings" panose="05000000000000000000" pitchFamily="2" charset="2"/>
              <a:buChar char="ü"/>
            </a:pPr>
            <a:r>
              <a:rPr lang="tr-TR" sz="2400" dirty="0" smtClean="0"/>
              <a:t>İş güvenliğin stratejik önemini ortaya çıkaran ve </a:t>
            </a:r>
            <a:r>
              <a:rPr lang="tr-TR" sz="2400" dirty="0" smtClean="0">
                <a:solidFill>
                  <a:srgbClr val="FF0000"/>
                </a:solidFill>
              </a:rPr>
              <a:t>birinci derecede önceliğe sahip </a:t>
            </a:r>
            <a:r>
              <a:rPr lang="tr-TR" sz="2400" dirty="0" smtClean="0"/>
              <a:t>olduğunu gösteren işyeri koşulları oluşturulması</a:t>
            </a:r>
          </a:p>
          <a:p>
            <a:pPr>
              <a:buFont typeface="Wingdings" panose="05000000000000000000" pitchFamily="2" charset="2"/>
              <a:buChar char="ü"/>
            </a:pPr>
            <a:r>
              <a:rPr lang="tr-TR" sz="2400" dirty="0">
                <a:solidFill>
                  <a:srgbClr val="FF0000"/>
                </a:solidFill>
              </a:rPr>
              <a:t>E</a:t>
            </a:r>
            <a:r>
              <a:rPr lang="tr-TR" sz="2400" dirty="0" smtClean="0">
                <a:solidFill>
                  <a:srgbClr val="FF0000"/>
                </a:solidFill>
              </a:rPr>
              <a:t>tkili</a:t>
            </a:r>
            <a:r>
              <a:rPr lang="tr-TR" sz="2400" dirty="0" smtClean="0"/>
              <a:t> bir iş sağlığı ve güvenliği yönetim sisteminin olması esastır</a:t>
            </a: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56" y="1664737"/>
            <a:ext cx="3627840" cy="1692255"/>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3978915"/>
            <a:ext cx="2162175" cy="2114550"/>
          </a:xfrm>
          <a:prstGeom prst="rect">
            <a:avLst/>
          </a:prstGeom>
        </p:spPr>
      </p:pic>
      <p:sp>
        <p:nvSpPr>
          <p:cNvPr id="9" name="Rectangle 31"/>
          <p:cNvSpPr txBox="1">
            <a:spLocks noChangeArrowheads="1"/>
          </p:cNvSpPr>
          <p:nvPr/>
        </p:nvSpPr>
        <p:spPr>
          <a:xfrm>
            <a:off x="-24214" y="-24885"/>
            <a:ext cx="9168214" cy="724973"/>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SİSTEMLER VE KOŞULLAR</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10" name="Slayt Numarası Yer Tutucusu 9"/>
          <p:cNvSpPr>
            <a:spLocks noGrp="1"/>
          </p:cNvSpPr>
          <p:nvPr>
            <p:ph type="sldNum" sz="quarter" idx="12"/>
          </p:nvPr>
        </p:nvSpPr>
        <p:spPr/>
        <p:txBody>
          <a:bodyPr/>
          <a:lstStyle/>
          <a:p>
            <a:fld id="{B1DEFA8C-F947-479F-BE07-76B6B3F80BF1}" type="slidenum">
              <a:rPr lang="tr-TR" smtClean="0"/>
              <a:pPr/>
              <a:t>23</a:t>
            </a:fld>
            <a:endParaRPr lang="tr-TR"/>
          </a:p>
        </p:txBody>
      </p:sp>
    </p:spTree>
    <p:extLst>
      <p:ext uri="{BB962C8B-B14F-4D97-AF65-F5344CB8AC3E}">
        <p14:creationId xmlns:p14="http://schemas.microsoft.com/office/powerpoint/2010/main" val="3427518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2" name="İçerik Yer Tutucusu 1"/>
          <p:cNvSpPr>
            <a:spLocks noGrp="1"/>
          </p:cNvSpPr>
          <p:nvPr>
            <p:ph idx="1"/>
          </p:nvPr>
        </p:nvSpPr>
        <p:spPr>
          <a:xfrm>
            <a:off x="441562" y="1988840"/>
            <a:ext cx="4994534" cy="4032448"/>
          </a:xfrm>
        </p:spPr>
        <p:txBody>
          <a:bodyPr/>
          <a:lstStyle/>
          <a:p>
            <a:pPr marL="0" indent="0">
              <a:buNone/>
            </a:pPr>
            <a:r>
              <a:rPr lang="tr-TR" sz="2400" dirty="0" smtClean="0"/>
              <a:t>Açıklık ve iletişim, işbirliği ve takım çalışması güvenlik kültürünün temel</a:t>
            </a:r>
          </a:p>
          <a:p>
            <a:pPr marL="0" indent="0">
              <a:buNone/>
            </a:pPr>
            <a:r>
              <a:rPr lang="tr-TR" sz="2400" dirty="0" smtClean="0"/>
              <a:t>özelliklerindendir. </a:t>
            </a:r>
          </a:p>
          <a:p>
            <a:pPr marL="0" indent="0">
              <a:buNone/>
            </a:pPr>
            <a:endParaRPr lang="tr-TR" sz="2400" dirty="0" smtClean="0"/>
          </a:p>
          <a:p>
            <a:pPr marL="0" indent="0">
              <a:buNone/>
            </a:pPr>
            <a:r>
              <a:rPr lang="tr-TR" sz="2400" dirty="0" smtClean="0"/>
              <a:t>Yöneticiler ve örgütün her düzeyindeki işçiler arasındaki iletişimin yaygın ve samimi olması pozitif güvenlik kültürü için esas bir unsurdur.</a:t>
            </a: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184" y="2680684"/>
            <a:ext cx="3196701" cy="1900444"/>
          </a:xfrm>
          <a:prstGeom prst="rect">
            <a:avLst/>
          </a:prstGeom>
        </p:spPr>
      </p:pic>
      <p:sp>
        <p:nvSpPr>
          <p:cNvPr id="9" name="Rectangle 31"/>
          <p:cNvSpPr txBox="1">
            <a:spLocks noChangeArrowheads="1"/>
          </p:cNvSpPr>
          <p:nvPr/>
        </p:nvSpPr>
        <p:spPr>
          <a:xfrm>
            <a:off x="-24214" y="-24885"/>
            <a:ext cx="9168214" cy="724974"/>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İLETİŞİM</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8" name="Slayt Numarası Yer Tutucusu 7"/>
          <p:cNvSpPr>
            <a:spLocks noGrp="1"/>
          </p:cNvSpPr>
          <p:nvPr>
            <p:ph type="sldNum" sz="quarter" idx="12"/>
          </p:nvPr>
        </p:nvSpPr>
        <p:spPr/>
        <p:txBody>
          <a:bodyPr/>
          <a:lstStyle/>
          <a:p>
            <a:fld id="{B1DEFA8C-F947-479F-BE07-76B6B3F80BF1}" type="slidenum">
              <a:rPr lang="tr-TR" smtClean="0"/>
              <a:pPr/>
              <a:t>24</a:t>
            </a:fld>
            <a:endParaRPr lang="tr-TR"/>
          </a:p>
        </p:txBody>
      </p:sp>
    </p:spTree>
    <p:extLst>
      <p:ext uri="{BB962C8B-B14F-4D97-AF65-F5344CB8AC3E}">
        <p14:creationId xmlns:p14="http://schemas.microsoft.com/office/powerpoint/2010/main" val="4033328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18" name="Rectangle 31"/>
          <p:cNvSpPr txBox="1">
            <a:spLocks noChangeArrowheads="1"/>
          </p:cNvSpPr>
          <p:nvPr/>
        </p:nvSpPr>
        <p:spPr>
          <a:xfrm>
            <a:off x="-24214" y="-24885"/>
            <a:ext cx="9168214" cy="792714"/>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DAVRANIŞLAR VE İNSAN FAKTÖRÜ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3" name="İçerik Yer Tutucusu 2"/>
          <p:cNvSpPr>
            <a:spLocks noGrp="1"/>
          </p:cNvSpPr>
          <p:nvPr>
            <p:ph idx="1"/>
          </p:nvPr>
        </p:nvSpPr>
        <p:spPr>
          <a:xfrm>
            <a:off x="145702" y="1640264"/>
            <a:ext cx="4258817" cy="4752529"/>
          </a:xfrm>
        </p:spPr>
        <p:style>
          <a:lnRef idx="0">
            <a:schemeClr val="accent1"/>
          </a:lnRef>
          <a:fillRef idx="3">
            <a:schemeClr val="accent1"/>
          </a:fillRef>
          <a:effectRef idx="3">
            <a:schemeClr val="accent1"/>
          </a:effectRef>
          <a:fontRef idx="minor">
            <a:schemeClr val="lt1"/>
          </a:fontRef>
        </p:style>
        <p:txBody>
          <a:bodyPr>
            <a:normAutofit fontScale="77500" lnSpcReduction="20000"/>
          </a:bodyPr>
          <a:lstStyle/>
          <a:p>
            <a:pPr marL="0" indent="0">
              <a:buNone/>
            </a:pPr>
            <a:r>
              <a:rPr lang="tr-TR" dirty="0" smtClean="0"/>
              <a:t>-</a:t>
            </a:r>
            <a:r>
              <a:rPr lang="tr-TR" dirty="0"/>
              <a:t>Almanların çoğu resmidir, hizmette bile gülümsemeye çekinirler.</a:t>
            </a:r>
          </a:p>
          <a:p>
            <a:pPr marL="0" indent="0">
              <a:buNone/>
            </a:pPr>
            <a:endParaRPr lang="tr-TR" dirty="0"/>
          </a:p>
          <a:p>
            <a:pPr marL="0" indent="0">
              <a:buNone/>
            </a:pPr>
            <a:r>
              <a:rPr lang="tr-TR" dirty="0" smtClean="0"/>
              <a:t>-Adam kayırmacılık yoktur</a:t>
            </a:r>
          </a:p>
          <a:p>
            <a:pPr marL="0" indent="0">
              <a:buNone/>
            </a:pPr>
            <a:endParaRPr lang="tr-TR" dirty="0"/>
          </a:p>
          <a:p>
            <a:pPr marL="0" indent="0">
              <a:buNone/>
            </a:pPr>
            <a:r>
              <a:rPr lang="tr-TR" dirty="0"/>
              <a:t>-Kurallara sıkı sıkıya </a:t>
            </a:r>
            <a:r>
              <a:rPr lang="tr-TR" dirty="0" smtClean="0"/>
              <a:t>bağlıdırlar</a:t>
            </a:r>
          </a:p>
          <a:p>
            <a:pPr marL="0" indent="0">
              <a:buNone/>
            </a:pPr>
            <a:endParaRPr lang="tr-TR" dirty="0"/>
          </a:p>
          <a:p>
            <a:pPr marL="0" indent="0">
              <a:buNone/>
            </a:pPr>
            <a:r>
              <a:rPr lang="tr-TR" dirty="0" smtClean="0"/>
              <a:t>-Disiplinlidirler</a:t>
            </a:r>
            <a:endParaRPr lang="tr-TR" dirty="0"/>
          </a:p>
          <a:p>
            <a:pPr marL="0" indent="0">
              <a:buNone/>
            </a:pPr>
            <a:endParaRPr lang="tr-TR" dirty="0"/>
          </a:p>
          <a:p>
            <a:pPr marL="0" indent="0">
              <a:buNone/>
            </a:pPr>
            <a:r>
              <a:rPr lang="tr-TR" dirty="0" smtClean="0"/>
              <a:t>-</a:t>
            </a:r>
            <a:r>
              <a:rPr lang="tr-TR" dirty="0"/>
              <a:t>Dakiklik Almanya’da çok yaygın. Her tarafta saatler var ve onlara muhakkak uyulur.</a:t>
            </a:r>
          </a:p>
          <a:p>
            <a:pPr marL="0" indent="0">
              <a:buNone/>
            </a:pPr>
            <a:endParaRPr lang="tr-TR" dirty="0"/>
          </a:p>
          <a:p>
            <a:pPr marL="0" indent="0">
              <a:buNone/>
            </a:pPr>
            <a:endParaRPr lang="tr-TR" dirty="0"/>
          </a:p>
        </p:txBody>
      </p:sp>
      <p:sp>
        <p:nvSpPr>
          <p:cNvPr id="7" name="Metin kutusu 6"/>
          <p:cNvSpPr txBox="1"/>
          <p:nvPr/>
        </p:nvSpPr>
        <p:spPr>
          <a:xfrm>
            <a:off x="1110443" y="1115451"/>
            <a:ext cx="187738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dirty="0" smtClean="0"/>
              <a:t>ALMANLAR</a:t>
            </a:r>
            <a:endParaRPr lang="tr-TR" sz="2800" dirty="0"/>
          </a:p>
        </p:txBody>
      </p:sp>
      <p:sp>
        <p:nvSpPr>
          <p:cNvPr id="19" name="Metin kutusu 18"/>
          <p:cNvSpPr txBox="1"/>
          <p:nvPr/>
        </p:nvSpPr>
        <p:spPr>
          <a:xfrm>
            <a:off x="6083129" y="1088232"/>
            <a:ext cx="164452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dirty="0" smtClean="0"/>
              <a:t>TÜRKLER</a:t>
            </a:r>
            <a:endParaRPr lang="tr-TR" sz="2800" dirty="0"/>
          </a:p>
        </p:txBody>
      </p:sp>
      <p:sp>
        <p:nvSpPr>
          <p:cNvPr id="20" name="İçerik Yer Tutucusu 2"/>
          <p:cNvSpPr txBox="1">
            <a:spLocks/>
          </p:cNvSpPr>
          <p:nvPr/>
        </p:nvSpPr>
        <p:spPr>
          <a:xfrm>
            <a:off x="4775983" y="1621324"/>
            <a:ext cx="4258817" cy="4752529"/>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tr-TR" dirty="0" smtClean="0"/>
              <a:t>-Türklerin çoğu samimi ve </a:t>
            </a:r>
            <a:r>
              <a:rPr lang="tr-TR" dirty="0" err="1" smtClean="0"/>
              <a:t>güleryüzlüdürler</a:t>
            </a:r>
            <a:r>
              <a:rPr lang="tr-TR" dirty="0" smtClean="0"/>
              <a:t>.</a:t>
            </a:r>
          </a:p>
          <a:p>
            <a:pPr marL="0" indent="0">
              <a:buFont typeface="Arial" pitchFamily="34" charset="0"/>
              <a:buNone/>
            </a:pPr>
            <a:endParaRPr lang="tr-TR" sz="2600" dirty="0" smtClean="0"/>
          </a:p>
          <a:p>
            <a:pPr marL="0" indent="0">
              <a:buFont typeface="Arial" pitchFamily="34" charset="0"/>
              <a:buNone/>
            </a:pPr>
            <a:r>
              <a:rPr lang="tr-TR" dirty="0" smtClean="0"/>
              <a:t>-</a:t>
            </a:r>
            <a:r>
              <a:rPr lang="tr-TR" dirty="0" err="1" smtClean="0"/>
              <a:t>Olabilir..garantisi</a:t>
            </a:r>
            <a:r>
              <a:rPr lang="tr-TR" dirty="0" smtClean="0"/>
              <a:t> yok</a:t>
            </a:r>
          </a:p>
          <a:p>
            <a:pPr marL="0" indent="0">
              <a:buFont typeface="Arial" pitchFamily="34" charset="0"/>
              <a:buNone/>
            </a:pPr>
            <a:endParaRPr lang="tr-TR" sz="2600" dirty="0" smtClean="0"/>
          </a:p>
          <a:p>
            <a:pPr marL="0" indent="0">
              <a:buFont typeface="Arial" pitchFamily="34" charset="0"/>
              <a:buNone/>
            </a:pPr>
            <a:r>
              <a:rPr lang="tr-TR" dirty="0" smtClean="0"/>
              <a:t>-Kurallara sıkıca bağlanmazlar. Kestirme olan yöntem en iyi yöntemdir</a:t>
            </a:r>
          </a:p>
          <a:p>
            <a:pPr marL="0" indent="0">
              <a:buFont typeface="Arial" pitchFamily="34" charset="0"/>
              <a:buNone/>
            </a:pPr>
            <a:endParaRPr lang="tr-TR" dirty="0" smtClean="0"/>
          </a:p>
          <a:p>
            <a:pPr marL="0" indent="0">
              <a:buNone/>
            </a:pPr>
            <a:r>
              <a:rPr lang="tr-TR" dirty="0" smtClean="0"/>
              <a:t>-Disiplinli değil, çok zekidirler</a:t>
            </a:r>
          </a:p>
          <a:p>
            <a:pPr marL="0" indent="0">
              <a:buNone/>
            </a:pPr>
            <a:endParaRPr lang="tr-TR" dirty="0" smtClean="0"/>
          </a:p>
          <a:p>
            <a:pPr marL="0" indent="0">
              <a:buFont typeface="Arial" pitchFamily="34" charset="0"/>
              <a:buNone/>
            </a:pPr>
            <a:r>
              <a:rPr lang="tr-TR" dirty="0" smtClean="0"/>
              <a:t>-Dakik değildirler. Toplantılara mutlaka geciken birileri olur. </a:t>
            </a:r>
          </a:p>
          <a:p>
            <a:pPr marL="0" indent="0">
              <a:buFont typeface="Arial" pitchFamily="34" charset="0"/>
              <a:buNone/>
            </a:pPr>
            <a:endParaRPr lang="tr-TR" dirty="0"/>
          </a:p>
        </p:txBody>
      </p:sp>
      <p:sp>
        <p:nvSpPr>
          <p:cNvPr id="13" name="Slayt Numarası Yer Tutucusu 12"/>
          <p:cNvSpPr>
            <a:spLocks noGrp="1"/>
          </p:cNvSpPr>
          <p:nvPr>
            <p:ph type="sldNum" sz="quarter" idx="12"/>
          </p:nvPr>
        </p:nvSpPr>
        <p:spPr/>
        <p:txBody>
          <a:bodyPr/>
          <a:lstStyle/>
          <a:p>
            <a:fld id="{B1DEFA8C-F947-479F-BE07-76B6B3F80BF1}" type="slidenum">
              <a:rPr lang="tr-TR" smtClean="0"/>
              <a:pPr/>
              <a:t>25</a:t>
            </a:fld>
            <a:endParaRPr lang="tr-TR"/>
          </a:p>
        </p:txBody>
      </p:sp>
    </p:spTree>
    <p:extLst>
      <p:ext uri="{BB962C8B-B14F-4D97-AF65-F5344CB8AC3E}">
        <p14:creationId xmlns:p14="http://schemas.microsoft.com/office/powerpoint/2010/main" val="29745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çerik Yer Tutucusu 9"/>
          <p:cNvGraphicFramePr>
            <a:graphicFrameLocks noGrp="1"/>
          </p:cNvGraphicFramePr>
          <p:nvPr>
            <p:ph idx="1"/>
          </p:nvPr>
        </p:nvGraphicFramePr>
        <p:xfrm>
          <a:off x="2219325" y="2420938"/>
          <a:ext cx="1273175" cy="649287"/>
        </p:xfrm>
        <a:graphic>
          <a:graphicData uri="http://schemas.openxmlformats.org/drawingml/2006/table">
            <a:tbl>
              <a:tblPr/>
              <a:tblGrid>
                <a:gridCol w="1273175"/>
              </a:tblGrid>
              <a:tr h="649287">
                <a:tc>
                  <a:txBody>
                    <a:bodyPr/>
                    <a:lstStyle/>
                    <a:p>
                      <a:pPr algn="ctr" fontAlgn="ctr"/>
                      <a:r>
                        <a:rPr lang="tr-TR" sz="1300" b="1" i="0" u="none" strike="noStrike" dirty="0">
                          <a:solidFill>
                            <a:srgbClr val="000000"/>
                          </a:solidFill>
                          <a:effectLst/>
                          <a:latin typeface="Calibri" panose="020F0502020204030204" pitchFamily="34" charset="0"/>
                        </a:rPr>
                        <a:t>KENDİNİ GERÇEKLEŞTİRME</a:t>
                      </a:r>
                    </a:p>
                  </a:txBody>
                  <a:tcPr marL="9527" marR="9527" marT="9520" marB="0" anchor="ctr">
                    <a:lnL>
                      <a:noFill/>
                    </a:lnL>
                    <a:lnR>
                      <a:noFill/>
                    </a:lnR>
                    <a:lnT>
                      <a:noFill/>
                    </a:lnT>
                    <a:lnB>
                      <a:noFill/>
                    </a:lnB>
                    <a:solidFill>
                      <a:srgbClr val="92D050"/>
                    </a:solidFill>
                  </a:tcPr>
                </a:tc>
              </a:tr>
            </a:tbl>
          </a:graphicData>
        </a:graphic>
      </p:graphicFrame>
      <p:sp>
        <p:nvSpPr>
          <p:cNvPr id="11270"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pic>
        <p:nvPicPr>
          <p:cNvPr id="11271"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20864"/>
            <a:ext cx="3117850" cy="206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Resim 6" descr="http://www.hayatakarken.com/wp-content/uploads/2011/11/balikc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49725"/>
            <a:ext cx="31178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1"/>
          <p:cNvSpPr txBox="1"/>
          <p:nvPr/>
        </p:nvSpPr>
        <p:spPr>
          <a:xfrm>
            <a:off x="611560" y="4725144"/>
            <a:ext cx="4536703" cy="719981"/>
          </a:xfrm>
          <a:prstGeom prst="rect">
            <a:avLst/>
          </a:prstGeom>
          <a:solidFill>
            <a:srgbClr val="FF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tr-TR" sz="1400" b="1" dirty="0" smtClean="0">
                <a:solidFill>
                  <a:sysClr val="windowText" lastClr="000000"/>
                </a:solidFill>
              </a:rPr>
              <a:t>TEMEL FİZYOLOJİK </a:t>
            </a:r>
            <a:r>
              <a:rPr lang="tr-TR" sz="1400" b="1" dirty="0">
                <a:solidFill>
                  <a:sysClr val="windowText" lastClr="000000"/>
                </a:solidFill>
              </a:rPr>
              <a:t>GEREKSİNİMLER</a:t>
            </a:r>
          </a:p>
        </p:txBody>
      </p:sp>
      <p:graphicFrame>
        <p:nvGraphicFramePr>
          <p:cNvPr id="4" name="Tablo 3"/>
          <p:cNvGraphicFramePr>
            <a:graphicFrameLocks noGrp="1"/>
          </p:cNvGraphicFramePr>
          <p:nvPr/>
        </p:nvGraphicFramePr>
        <p:xfrm>
          <a:off x="1063626" y="4149725"/>
          <a:ext cx="3652837" cy="574675"/>
        </p:xfrm>
        <a:graphic>
          <a:graphicData uri="http://schemas.openxmlformats.org/drawingml/2006/table">
            <a:tbl>
              <a:tblPr/>
              <a:tblGrid>
                <a:gridCol w="3652837"/>
              </a:tblGrid>
              <a:tr h="574675">
                <a:tc>
                  <a:txBody>
                    <a:bodyPr/>
                    <a:lstStyle/>
                    <a:p>
                      <a:pPr algn="ctr" fontAlgn="ctr"/>
                      <a:r>
                        <a:rPr lang="tr-TR" sz="1400" b="1" i="0" u="none" strike="noStrike" dirty="0">
                          <a:solidFill>
                            <a:srgbClr val="000000"/>
                          </a:solidFill>
                          <a:effectLst/>
                          <a:latin typeface="Calibri" panose="020F0502020204030204" pitchFamily="34" charset="0"/>
                        </a:rPr>
                        <a:t>GÜVENLİK GEREKSİNİMİ</a:t>
                      </a:r>
                    </a:p>
                  </a:txBody>
                  <a:tcPr marL="9525" marR="9525" marT="9502" marB="0" anchor="ctr">
                    <a:lnL>
                      <a:noFill/>
                    </a:lnL>
                    <a:lnR>
                      <a:noFill/>
                    </a:lnR>
                    <a:lnT>
                      <a:noFill/>
                    </a:lnT>
                    <a:lnB>
                      <a:noFill/>
                    </a:lnB>
                    <a:solidFill>
                      <a:srgbClr val="FFC000"/>
                    </a:solidFill>
                  </a:tcPr>
                </a:tc>
              </a:tr>
            </a:tbl>
          </a:graphicData>
        </a:graphic>
      </p:graphicFrame>
      <p:graphicFrame>
        <p:nvGraphicFramePr>
          <p:cNvPr id="5" name="Tablo 4"/>
          <p:cNvGraphicFramePr>
            <a:graphicFrameLocks noGrp="1"/>
          </p:cNvGraphicFramePr>
          <p:nvPr/>
        </p:nvGraphicFramePr>
        <p:xfrm>
          <a:off x="1476375" y="3573463"/>
          <a:ext cx="2808288" cy="576262"/>
        </p:xfrm>
        <a:graphic>
          <a:graphicData uri="http://schemas.openxmlformats.org/drawingml/2006/table">
            <a:tbl>
              <a:tblPr/>
              <a:tblGrid>
                <a:gridCol w="2808288"/>
              </a:tblGrid>
              <a:tr h="576262">
                <a:tc>
                  <a:txBody>
                    <a:bodyPr/>
                    <a:lstStyle/>
                    <a:p>
                      <a:pPr algn="ctr" fontAlgn="ctr"/>
                      <a:r>
                        <a:rPr lang="tr-TR" sz="1400" b="1" i="0" u="none" strike="noStrike" dirty="0">
                          <a:solidFill>
                            <a:srgbClr val="000000"/>
                          </a:solidFill>
                          <a:effectLst/>
                          <a:latin typeface="Calibri" panose="020F0502020204030204" pitchFamily="34" charset="0"/>
                        </a:rPr>
                        <a:t>SOSYAL GEREKSİNİMLER (SEVGİ)</a:t>
                      </a:r>
                    </a:p>
                  </a:txBody>
                  <a:tcPr marL="9525" marR="9525" marT="9528" marB="0" anchor="ctr">
                    <a:lnL>
                      <a:noFill/>
                    </a:lnL>
                    <a:lnR>
                      <a:noFill/>
                    </a:lnR>
                    <a:lnT>
                      <a:noFill/>
                    </a:lnT>
                    <a:lnB>
                      <a:noFill/>
                    </a:lnB>
                    <a:solidFill>
                      <a:srgbClr val="FFFF00"/>
                    </a:solidFill>
                  </a:tcPr>
                </a:tc>
              </a:tr>
            </a:tbl>
          </a:graphicData>
        </a:graphic>
      </p:graphicFrame>
      <p:graphicFrame>
        <p:nvGraphicFramePr>
          <p:cNvPr id="6" name="Tablo 5"/>
          <p:cNvGraphicFramePr>
            <a:graphicFrameLocks noGrp="1"/>
          </p:cNvGraphicFramePr>
          <p:nvPr/>
        </p:nvGraphicFramePr>
        <p:xfrm>
          <a:off x="1835150" y="3068638"/>
          <a:ext cx="2016125" cy="523875"/>
        </p:xfrm>
        <a:graphic>
          <a:graphicData uri="http://schemas.openxmlformats.org/drawingml/2006/table">
            <a:tbl>
              <a:tblPr/>
              <a:tblGrid>
                <a:gridCol w="2016125"/>
              </a:tblGrid>
              <a:tr h="523875">
                <a:tc>
                  <a:txBody>
                    <a:bodyPr/>
                    <a:lstStyle/>
                    <a:p>
                      <a:pPr algn="ctr" fontAlgn="ctr"/>
                      <a:r>
                        <a:rPr lang="tr-TR" sz="1400" b="1" i="0" u="none" strike="noStrike" dirty="0">
                          <a:solidFill>
                            <a:srgbClr val="000000"/>
                          </a:solidFill>
                          <a:effectLst/>
                          <a:latin typeface="Calibri" panose="020F0502020204030204" pitchFamily="34" charset="0"/>
                        </a:rPr>
                        <a:t>SAYGINLIK GEREKSİNİMİ</a:t>
                      </a:r>
                    </a:p>
                  </a:txBody>
                  <a:tcPr marL="9525" marR="9525" marT="9537" marB="0" anchor="ctr">
                    <a:lnL>
                      <a:noFill/>
                    </a:lnL>
                    <a:lnR>
                      <a:noFill/>
                    </a:lnR>
                    <a:lnT>
                      <a:noFill/>
                    </a:lnT>
                    <a:lnB>
                      <a:noFill/>
                    </a:lnB>
                    <a:solidFill>
                      <a:srgbClr val="00B0F0"/>
                    </a:solidFill>
                  </a:tcPr>
                </a:tc>
              </a:tr>
            </a:tbl>
          </a:graphicData>
        </a:graphic>
      </p:graphicFrame>
      <p:cxnSp>
        <p:nvCxnSpPr>
          <p:cNvPr id="12" name="Düz Bağlayıcı 11"/>
          <p:cNvCxnSpPr/>
          <p:nvPr/>
        </p:nvCxnSpPr>
        <p:spPr>
          <a:xfrm>
            <a:off x="2795588" y="1628775"/>
            <a:ext cx="2935287" cy="381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Düz Bağlayıcı 13"/>
          <p:cNvCxnSpPr/>
          <p:nvPr/>
        </p:nvCxnSpPr>
        <p:spPr>
          <a:xfrm flipV="1">
            <a:off x="144463" y="1628775"/>
            <a:ext cx="2651125" cy="381635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1" name="Düz Bağlayıcı 20"/>
          <p:cNvCxnSpPr/>
          <p:nvPr/>
        </p:nvCxnSpPr>
        <p:spPr>
          <a:xfrm>
            <a:off x="144463" y="5445125"/>
            <a:ext cx="558641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Metin kutusu 1"/>
          <p:cNvSpPr txBox="1"/>
          <p:nvPr/>
        </p:nvSpPr>
        <p:spPr>
          <a:xfrm>
            <a:off x="1499444" y="5980440"/>
            <a:ext cx="259228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t>İHTİYAÇLAR HİYERARŞİSİ</a:t>
            </a:r>
            <a:endParaRPr lang="tr-TR" b="1" dirty="0"/>
          </a:p>
        </p:txBody>
      </p:sp>
      <p:sp>
        <p:nvSpPr>
          <p:cNvPr id="18" name="Rectangle 31"/>
          <p:cNvSpPr txBox="1">
            <a:spLocks noChangeArrowheads="1"/>
          </p:cNvSpPr>
          <p:nvPr/>
        </p:nvSpPr>
        <p:spPr>
          <a:xfrm>
            <a:off x="-24214" y="-24885"/>
            <a:ext cx="9168214" cy="724974"/>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DAVRANIŞLAR VE İNSAN FAKTÖRÜ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11" name="Slayt Numarası Yer Tutucusu 10"/>
          <p:cNvSpPr>
            <a:spLocks noGrp="1"/>
          </p:cNvSpPr>
          <p:nvPr>
            <p:ph type="sldNum" sz="quarter" idx="12"/>
          </p:nvPr>
        </p:nvSpPr>
        <p:spPr/>
        <p:txBody>
          <a:bodyPr/>
          <a:lstStyle/>
          <a:p>
            <a:fld id="{B1DEFA8C-F947-479F-BE07-76B6B3F80BF1}" type="slidenum">
              <a:rPr lang="tr-TR" smtClean="0"/>
              <a:pPr/>
              <a:t>26</a:t>
            </a:fld>
            <a:endParaRPr lang="tr-TR"/>
          </a:p>
        </p:txBody>
      </p:sp>
    </p:spTree>
    <p:extLst>
      <p:ext uri="{BB962C8B-B14F-4D97-AF65-F5344CB8AC3E}">
        <p14:creationId xmlns:p14="http://schemas.microsoft.com/office/powerpoint/2010/main" val="1196718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cxnSp>
        <p:nvCxnSpPr>
          <p:cNvPr id="6" name="Düz Ok Bağlayıcısı 5"/>
          <p:cNvCxnSpPr/>
          <p:nvPr/>
        </p:nvCxnSpPr>
        <p:spPr>
          <a:xfrm>
            <a:off x="4643438" y="1773238"/>
            <a:ext cx="0" cy="410368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Düz Ok Bağlayıcısı 7"/>
          <p:cNvCxnSpPr>
            <a:endCxn id="12295" idx="1"/>
          </p:cNvCxnSpPr>
          <p:nvPr/>
        </p:nvCxnSpPr>
        <p:spPr>
          <a:xfrm>
            <a:off x="1619250" y="3860800"/>
            <a:ext cx="588645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295" name="Metin kutusu 8"/>
          <p:cNvSpPr txBox="1">
            <a:spLocks noChangeArrowheads="1"/>
          </p:cNvSpPr>
          <p:nvPr/>
        </p:nvSpPr>
        <p:spPr bwMode="auto">
          <a:xfrm>
            <a:off x="7505700" y="3676650"/>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b="1"/>
              <a:t>+</a:t>
            </a:r>
          </a:p>
        </p:txBody>
      </p:sp>
      <p:sp>
        <p:nvSpPr>
          <p:cNvPr id="12296" name="Metin kutusu 13"/>
          <p:cNvSpPr txBox="1">
            <a:spLocks noChangeArrowheads="1"/>
          </p:cNvSpPr>
          <p:nvPr/>
        </p:nvSpPr>
        <p:spPr bwMode="auto">
          <a:xfrm>
            <a:off x="4643438" y="1474788"/>
            <a:ext cx="57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b="1"/>
              <a:t>+</a:t>
            </a:r>
          </a:p>
        </p:txBody>
      </p:sp>
      <p:sp>
        <p:nvSpPr>
          <p:cNvPr id="12297" name="Metin kutusu 14"/>
          <p:cNvSpPr txBox="1">
            <a:spLocks noChangeArrowheads="1"/>
          </p:cNvSpPr>
          <p:nvPr/>
        </p:nvSpPr>
        <p:spPr bwMode="auto">
          <a:xfrm>
            <a:off x="1247775" y="3529013"/>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b="1"/>
              <a:t>_</a:t>
            </a:r>
          </a:p>
        </p:txBody>
      </p:sp>
      <p:sp>
        <p:nvSpPr>
          <p:cNvPr id="12298" name="Metin kutusu 15"/>
          <p:cNvSpPr txBox="1">
            <a:spLocks noChangeArrowheads="1"/>
          </p:cNvSpPr>
          <p:nvPr/>
        </p:nvSpPr>
        <p:spPr bwMode="auto">
          <a:xfrm>
            <a:off x="4667250" y="5764213"/>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b="1"/>
              <a:t>_</a:t>
            </a:r>
          </a:p>
        </p:txBody>
      </p:sp>
      <p:sp>
        <p:nvSpPr>
          <p:cNvPr id="12299" name="Metin kutusu 10"/>
          <p:cNvSpPr txBox="1">
            <a:spLocks noChangeArrowheads="1"/>
          </p:cNvSpPr>
          <p:nvPr/>
        </p:nvSpPr>
        <p:spPr bwMode="auto">
          <a:xfrm>
            <a:off x="7359650" y="4200525"/>
            <a:ext cx="138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b="1"/>
              <a:t>KAPASİTE</a:t>
            </a:r>
          </a:p>
        </p:txBody>
      </p:sp>
      <p:sp>
        <p:nvSpPr>
          <p:cNvPr id="12300" name="Metin kutusu 11"/>
          <p:cNvSpPr txBox="1">
            <a:spLocks noChangeArrowheads="1"/>
          </p:cNvSpPr>
          <p:nvPr/>
        </p:nvSpPr>
        <p:spPr bwMode="auto">
          <a:xfrm>
            <a:off x="5181600" y="1603375"/>
            <a:ext cx="154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b="1"/>
              <a:t>ÖZVERİ</a:t>
            </a:r>
          </a:p>
        </p:txBody>
      </p:sp>
      <p:pic>
        <p:nvPicPr>
          <p:cNvPr id="13" name="Resim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4095750"/>
            <a:ext cx="216693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esim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079625"/>
            <a:ext cx="20669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2079625"/>
            <a:ext cx="15271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Resim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4095750"/>
            <a:ext cx="23050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1"/>
          <p:cNvSpPr txBox="1">
            <a:spLocks noChangeArrowheads="1"/>
          </p:cNvSpPr>
          <p:nvPr/>
        </p:nvSpPr>
        <p:spPr>
          <a:xfrm>
            <a:off x="-24214" y="-24885"/>
            <a:ext cx="9168214" cy="786886"/>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DAVRANIŞLAR VE İNSAN FAKTÖRÜ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27</a:t>
            </a:fld>
            <a:endParaRPr lang="tr-TR"/>
          </a:p>
        </p:txBody>
      </p:sp>
    </p:spTree>
    <p:extLst>
      <p:ext uri="{BB962C8B-B14F-4D97-AF65-F5344CB8AC3E}">
        <p14:creationId xmlns:p14="http://schemas.microsoft.com/office/powerpoint/2010/main" val="3410680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3214" y="1447800"/>
            <a:ext cx="8625129" cy="3600986"/>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lang="tr-TR" sz="1800" b="1" dirty="0">
                <a:latin typeface="Arial"/>
                <a:cs typeface="Arial"/>
              </a:rPr>
              <a:t>OLAY ÇALIŞMALARI: </a:t>
            </a:r>
            <a:r>
              <a:rPr lang="tr-TR" sz="1800" dirty="0">
                <a:latin typeface="Arial"/>
                <a:cs typeface="Arial"/>
              </a:rPr>
              <a:t>Niteliksel yöntemlerin kullanıldığı çalışmalardır.  Mülakat, arşiv ve doküman analizi, grup tartışmaları  ve gözlem ana yöntemler olarak ortaya çıkmaktadır. Bu çalışmalar, kazaların meydana geldiği kurumlarda, güvenliği yüksek seviyede olan kurumlarda ve kurumsal değişimin sahne olduğu yerlerde güvenlik kavramının çerçevesinde yer alan ilgili değişkenleri belirlemek şeklinde yapılmaktadır.</a:t>
            </a:r>
          </a:p>
          <a:p>
            <a:pPr marL="355600" indent="-342900">
              <a:lnSpc>
                <a:spcPct val="100000"/>
              </a:lnSpc>
              <a:buFont typeface="Wingdings"/>
              <a:buChar char=""/>
              <a:tabLst>
                <a:tab pos="355600" algn="l"/>
              </a:tabLst>
            </a:pPr>
            <a:endParaRPr lang="tr-TR" sz="1800" dirty="0">
              <a:latin typeface="Arial"/>
              <a:cs typeface="Arial"/>
            </a:endParaRPr>
          </a:p>
          <a:p>
            <a:pPr marL="355600" indent="-342900">
              <a:lnSpc>
                <a:spcPct val="100000"/>
              </a:lnSpc>
              <a:buFont typeface="Wingdings"/>
              <a:buChar char=""/>
              <a:tabLst>
                <a:tab pos="355600" algn="l"/>
              </a:tabLst>
            </a:pPr>
            <a:r>
              <a:rPr lang="tr-TR" b="1" dirty="0">
                <a:latin typeface="Arial"/>
                <a:cs typeface="Arial"/>
              </a:rPr>
              <a:t>KARŞILAŞTIRMALI ÇALIŞMALAR: </a:t>
            </a:r>
            <a:r>
              <a:rPr lang="tr-TR" dirty="0">
                <a:latin typeface="Arial"/>
                <a:cs typeface="Arial"/>
              </a:rPr>
              <a:t>Kaza sayısı yüksek veya düşük olan kurumlar karşılaştırılarak birbirlerinden ayrıldıkları noktalar ve bunların güvenlik ile ilişkisi araştırılmaktadır.</a:t>
            </a:r>
          </a:p>
          <a:p>
            <a:pPr marL="355600" indent="-342900">
              <a:lnSpc>
                <a:spcPct val="100000"/>
              </a:lnSpc>
              <a:buFont typeface="Wingdings"/>
              <a:buChar char=""/>
              <a:tabLst>
                <a:tab pos="355600" algn="l"/>
              </a:tabLst>
            </a:pPr>
            <a:endParaRPr lang="tr-TR" dirty="0">
              <a:latin typeface="Arial"/>
              <a:cs typeface="Arial"/>
            </a:endParaRPr>
          </a:p>
          <a:p>
            <a:pPr marL="355600" indent="-342900">
              <a:lnSpc>
                <a:spcPct val="100000"/>
              </a:lnSpc>
              <a:buFont typeface="Wingdings"/>
              <a:buChar char=""/>
              <a:tabLst>
                <a:tab pos="355600" algn="l"/>
              </a:tabLst>
            </a:pPr>
            <a:r>
              <a:rPr lang="tr-TR" b="1" dirty="0">
                <a:latin typeface="Arial"/>
                <a:cs typeface="Arial"/>
              </a:rPr>
              <a:t>PSİKOMETRİK UYGULAMALAR: </a:t>
            </a:r>
            <a:r>
              <a:rPr lang="tr-TR" dirty="0">
                <a:latin typeface="Arial"/>
                <a:cs typeface="Arial"/>
              </a:rPr>
              <a:t>Bu yöntemde halihazırda yapılandırılmış anketler kullanılarak güvenlik kültürünün ana etmenleri belirlenmeye çalışılır.</a:t>
            </a:r>
            <a:endParaRPr sz="1800" dirty="0">
              <a:latin typeface="Arial"/>
              <a:cs typeface="Arial"/>
            </a:endParaRPr>
          </a:p>
        </p:txBody>
      </p:sp>
      <p:sp>
        <p:nvSpPr>
          <p:cNvPr id="5" name="object 5"/>
          <p:cNvSpPr/>
          <p:nvPr/>
        </p:nvSpPr>
        <p:spPr>
          <a:xfrm>
            <a:off x="0" y="15365"/>
            <a:ext cx="9144000" cy="802751"/>
          </a:xfrm>
          <a:custGeom>
            <a:avLst/>
            <a:gdLst/>
            <a:ahLst/>
            <a:cxnLst/>
            <a:rect l="l" t="t" r="r" b="b"/>
            <a:pathLst>
              <a:path w="5736590" h="840105">
                <a:moveTo>
                  <a:pt x="0" y="839724"/>
                </a:moveTo>
                <a:lnTo>
                  <a:pt x="5736336" y="839724"/>
                </a:lnTo>
                <a:lnTo>
                  <a:pt x="5736336" y="0"/>
                </a:lnTo>
                <a:lnTo>
                  <a:pt x="0" y="0"/>
                </a:lnTo>
                <a:lnTo>
                  <a:pt x="0" y="839724"/>
                </a:lnTo>
                <a:close/>
              </a:path>
            </a:pathLst>
          </a:custGeom>
          <a:solidFill>
            <a:srgbClr val="FFC000"/>
          </a:solidFill>
        </p:spPr>
        <p:txBody>
          <a:bodyPr wrap="square" lIns="0" tIns="0" rIns="0" bIns="0" rtlCol="0"/>
          <a:lstStyle/>
          <a:p>
            <a:endParaRPr/>
          </a:p>
        </p:txBody>
      </p:sp>
      <p:sp>
        <p:nvSpPr>
          <p:cNvPr id="7" name="object 7"/>
          <p:cNvSpPr txBox="1">
            <a:spLocks noGrp="1"/>
          </p:cNvSpPr>
          <p:nvPr>
            <p:ph type="title"/>
          </p:nvPr>
        </p:nvSpPr>
        <p:spPr>
          <a:xfrm>
            <a:off x="0" y="66629"/>
            <a:ext cx="9144000" cy="759182"/>
          </a:xfrm>
          <a:prstGeom prst="rect">
            <a:avLst/>
          </a:prstGeom>
        </p:spPr>
        <p:txBody>
          <a:bodyPr vert="horz" wrap="square" lIns="0" tIns="0" rIns="0" bIns="0" rtlCol="0">
            <a:spAutoFit/>
          </a:bodyPr>
          <a:lstStyle/>
          <a:p>
            <a:pPr marL="1114425" marR="5080" indent="-1102360">
              <a:lnSpc>
                <a:spcPts val="2880"/>
              </a:lnSpc>
            </a:pPr>
            <a:r>
              <a:rPr lang="tr-TR" sz="3200" dirty="0">
                <a:solidFill>
                  <a:srgbClr val="565656"/>
                </a:solidFill>
              </a:rPr>
              <a:t>GÜVENLİK KÜLTÜRÜNÜN BELİRLENMESİ İÇİN YÖNTEMLER</a:t>
            </a:r>
            <a:endParaRPr sz="3200" dirty="0"/>
          </a:p>
        </p:txBody>
      </p:sp>
      <p:sp>
        <p:nvSpPr>
          <p:cNvPr id="12" name="Slayt Numarası Yer Tutucusu 11"/>
          <p:cNvSpPr>
            <a:spLocks noGrp="1"/>
          </p:cNvSpPr>
          <p:nvPr>
            <p:ph type="sldNum" sz="quarter" idx="4294967295"/>
          </p:nvPr>
        </p:nvSpPr>
        <p:spPr>
          <a:xfrm>
            <a:off x="8336788" y="6465214"/>
            <a:ext cx="284479" cy="222884"/>
          </a:xfrm>
          <a:prstGeom prst="rect">
            <a:avLst/>
          </a:prstGeom>
        </p:spPr>
        <p:txBody>
          <a:bodyPr/>
          <a:lstStyle/>
          <a:p>
            <a:pPr marL="25400">
              <a:lnSpc>
                <a:spcPts val="1240"/>
              </a:lnSpc>
            </a:pPr>
            <a:fld id="{81D60167-4931-47E6-BA6A-407CBD079E47}" type="slidenum">
              <a:rPr lang="tr-TR" sz="1200" spc="-60" smtClean="0">
                <a:solidFill>
                  <a:srgbClr val="888888"/>
                </a:solidFill>
              </a:rPr>
              <a:t>28</a:t>
            </a:fld>
            <a:endParaRPr lang="tr-TR" sz="1200"/>
          </a:p>
        </p:txBody>
      </p:sp>
    </p:spTree>
    <p:extLst>
      <p:ext uri="{BB962C8B-B14F-4D97-AF65-F5344CB8AC3E}">
        <p14:creationId xmlns:p14="http://schemas.microsoft.com/office/powerpoint/2010/main" val="204957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nvGraphicFramePr>
        <p:xfrm>
          <a:off x="545016" y="1964037"/>
          <a:ext cx="7909349" cy="405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4" name="Metin kutusu 3"/>
          <p:cNvSpPr txBox="1">
            <a:spLocks noChangeArrowheads="1"/>
          </p:cNvSpPr>
          <p:nvPr/>
        </p:nvSpPr>
        <p:spPr bwMode="auto">
          <a:xfrm>
            <a:off x="5096917" y="2064788"/>
            <a:ext cx="2211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tr-TR" altLang="tr-TR"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Uygula</a:t>
            </a:r>
          </a:p>
        </p:txBody>
      </p:sp>
      <p:sp>
        <p:nvSpPr>
          <p:cNvPr id="40965" name="Metin kutusu 23"/>
          <p:cNvSpPr txBox="1">
            <a:spLocks noChangeArrowheads="1"/>
          </p:cNvSpPr>
          <p:nvPr/>
        </p:nvSpPr>
        <p:spPr bwMode="auto">
          <a:xfrm>
            <a:off x="5291967" y="5229150"/>
            <a:ext cx="221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tr-TR" altLang="tr-TR"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Kontrol Et</a:t>
            </a:r>
          </a:p>
        </p:txBody>
      </p:sp>
      <p:sp>
        <p:nvSpPr>
          <p:cNvPr id="40966" name="Metin kutusu 24"/>
          <p:cNvSpPr txBox="1">
            <a:spLocks noChangeArrowheads="1"/>
          </p:cNvSpPr>
          <p:nvPr/>
        </p:nvSpPr>
        <p:spPr bwMode="auto">
          <a:xfrm>
            <a:off x="1711325" y="5265738"/>
            <a:ext cx="2211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tr-TR" altLang="tr-TR"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Önlem Al</a:t>
            </a:r>
          </a:p>
        </p:txBody>
      </p:sp>
      <p:sp>
        <p:nvSpPr>
          <p:cNvPr id="40967" name="Metin kutusu 25"/>
          <p:cNvSpPr txBox="1">
            <a:spLocks noChangeArrowheads="1"/>
          </p:cNvSpPr>
          <p:nvPr/>
        </p:nvSpPr>
        <p:spPr bwMode="auto">
          <a:xfrm>
            <a:off x="1765343" y="2070894"/>
            <a:ext cx="2211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tr-TR" altLang="tr-TR" sz="2400" b="1" i="1" dirty="0">
                <a:solidFill>
                  <a:srgbClr val="000000"/>
                </a:solidFill>
                <a:latin typeface="Calibri" panose="020F0502020204030204" pitchFamily="34" charset="0"/>
                <a:ea typeface="Calibri" panose="020F0502020204030204" pitchFamily="34" charset="0"/>
                <a:cs typeface="Calibri" panose="020F0502020204030204" pitchFamily="34" charset="0"/>
              </a:rPr>
              <a:t>Planla</a:t>
            </a:r>
          </a:p>
        </p:txBody>
      </p:sp>
      <p:grpSp>
        <p:nvGrpSpPr>
          <p:cNvPr id="40968" name="Grup 9"/>
          <p:cNvGrpSpPr>
            <a:grpSpLocks/>
          </p:cNvGrpSpPr>
          <p:nvPr/>
        </p:nvGrpSpPr>
        <p:grpSpPr bwMode="auto">
          <a:xfrm>
            <a:off x="334963" y="990600"/>
            <a:ext cx="8474075" cy="612775"/>
            <a:chOff x="345112" y="1447959"/>
            <a:chExt cx="8475038" cy="612000"/>
          </a:xfrm>
        </p:grpSpPr>
        <p:sp>
          <p:nvSpPr>
            <p:cNvPr id="11" name="Rectangle 11"/>
            <p:cNvSpPr>
              <a:spLocks noChangeArrowheads="1"/>
            </p:cNvSpPr>
            <p:nvPr/>
          </p:nvSpPr>
          <p:spPr bwMode="gray">
            <a:xfrm>
              <a:off x="957957" y="1554187"/>
              <a:ext cx="7862193" cy="36149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lvl1pPr defTabSz="801688">
                <a:defRPr u="sng">
                  <a:solidFill>
                    <a:schemeClr val="tx1"/>
                  </a:solidFill>
                  <a:latin typeface="Arial" panose="020B0604020202020204" pitchFamily="34" charset="0"/>
                </a:defRPr>
              </a:lvl1pPr>
              <a:lvl2pPr marL="742950" indent="-285750" defTabSz="801688">
                <a:defRPr u="sng">
                  <a:solidFill>
                    <a:schemeClr val="tx1"/>
                  </a:solidFill>
                  <a:latin typeface="Arial" panose="020B0604020202020204" pitchFamily="34" charset="0"/>
                </a:defRPr>
              </a:lvl2pPr>
              <a:lvl3pPr marL="1143000" indent="-228600" defTabSz="801688">
                <a:defRPr u="sng">
                  <a:solidFill>
                    <a:schemeClr val="tx1"/>
                  </a:solidFill>
                  <a:latin typeface="Arial" panose="020B0604020202020204" pitchFamily="34" charset="0"/>
                </a:defRPr>
              </a:lvl3pPr>
              <a:lvl4pPr marL="1600200" indent="-228600" defTabSz="801688">
                <a:defRPr u="sng">
                  <a:solidFill>
                    <a:schemeClr val="tx1"/>
                  </a:solidFill>
                  <a:latin typeface="Arial" panose="020B0604020202020204" pitchFamily="34" charset="0"/>
                </a:defRPr>
              </a:lvl4pPr>
              <a:lvl5pPr marL="2057400" indent="-228600" defTabSz="801688">
                <a:defRPr u="sng">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u="sng">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u="sng">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u="sng">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u="sng">
                  <a:solidFill>
                    <a:schemeClr val="tx1"/>
                  </a:solidFill>
                  <a:latin typeface="Arial" panose="020B0604020202020204" pitchFamily="34" charset="0"/>
                </a:defRPr>
              </a:lvl9pPr>
            </a:lstStyle>
            <a:p>
              <a:r>
                <a:rPr lang="tr-TR" altLang="tr-TR" sz="2000" b="1" noProof="1">
                  <a:solidFill>
                    <a:srgbClr val="FF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SÜREKLİ İYİLEŞTİRME</a:t>
              </a:r>
            </a:p>
          </p:txBody>
        </p:sp>
        <p:grpSp>
          <p:nvGrpSpPr>
            <p:cNvPr id="40975" name="Group 9"/>
            <p:cNvGrpSpPr>
              <a:grpSpLocks noChangeAspect="1"/>
            </p:cNvGrpSpPr>
            <p:nvPr/>
          </p:nvGrpSpPr>
          <p:grpSpPr bwMode="auto">
            <a:xfrm>
              <a:off x="345112" y="1447959"/>
              <a:ext cx="612000" cy="612000"/>
              <a:chOff x="1710" y="1035"/>
              <a:chExt cx="2316" cy="2316"/>
            </a:xfrm>
          </p:grpSpPr>
          <p:grpSp>
            <p:nvGrpSpPr>
              <p:cNvPr id="40976" name="Group 10"/>
              <p:cNvGrpSpPr>
                <a:grpSpLocks/>
              </p:cNvGrpSpPr>
              <p:nvPr/>
            </p:nvGrpSpPr>
            <p:grpSpPr bwMode="auto">
              <a:xfrm rot="3600000">
                <a:off x="1710" y="1035"/>
                <a:ext cx="2316" cy="2316"/>
                <a:chOff x="1710" y="1035"/>
                <a:chExt cx="2316" cy="2316"/>
              </a:xfrm>
            </p:grpSpPr>
            <p:sp>
              <p:nvSpPr>
                <p:cNvPr id="4098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4098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4098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0977" name="Group 14"/>
              <p:cNvGrpSpPr>
                <a:grpSpLocks/>
              </p:cNvGrpSpPr>
              <p:nvPr/>
            </p:nvGrpSpPr>
            <p:grpSpPr bwMode="auto">
              <a:xfrm rot="7200000">
                <a:off x="2059" y="1386"/>
                <a:ext cx="1616" cy="1614"/>
                <a:chOff x="2060" y="1387"/>
                <a:chExt cx="1616" cy="1614"/>
              </a:xfrm>
            </p:grpSpPr>
            <p:sp>
              <p:nvSpPr>
                <p:cNvPr id="4097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097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098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grpSp>
      <p:sp>
        <p:nvSpPr>
          <p:cNvPr id="40970" name="Metin kutusu 1"/>
          <p:cNvSpPr txBox="1">
            <a:spLocks noChangeArrowheads="1"/>
          </p:cNvSpPr>
          <p:nvPr/>
        </p:nvSpPr>
        <p:spPr bwMode="auto">
          <a:xfrm>
            <a:off x="84989" y="1893160"/>
            <a:ext cx="188526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171450" indent="-171450">
              <a:buFont typeface="Wingdings" panose="05000000000000000000" pitchFamily="2" charset="2"/>
              <a:buChar char="Ø"/>
            </a:pPr>
            <a:r>
              <a:rPr lang="tr-TR" altLang="tr-TR" sz="1200" dirty="0" smtClean="0"/>
              <a:t>Mevcut Durumu Değerlendir</a:t>
            </a:r>
          </a:p>
          <a:p>
            <a:pPr marL="171450" indent="-171450">
              <a:buFont typeface="Wingdings" panose="05000000000000000000" pitchFamily="2" charset="2"/>
              <a:buChar char="Ø"/>
            </a:pPr>
            <a:r>
              <a:rPr lang="tr-TR" altLang="tr-TR" sz="1200" dirty="0" smtClean="0"/>
              <a:t>Kayıtları Analiz Et</a:t>
            </a:r>
          </a:p>
          <a:p>
            <a:pPr marL="171450" indent="-171450">
              <a:buFont typeface="Wingdings" panose="05000000000000000000" pitchFamily="2" charset="2"/>
              <a:buChar char="Ø"/>
            </a:pPr>
            <a:r>
              <a:rPr lang="tr-TR" altLang="tr-TR" sz="1200" dirty="0" smtClean="0"/>
              <a:t>İSG Hedeflerini Belirle </a:t>
            </a:r>
          </a:p>
          <a:p>
            <a:pPr marL="171450" indent="-171450">
              <a:buFont typeface="Wingdings" panose="05000000000000000000" pitchFamily="2" charset="2"/>
              <a:buChar char="Ø"/>
            </a:pPr>
            <a:r>
              <a:rPr lang="tr-TR" altLang="tr-TR" sz="1200" dirty="0" smtClean="0"/>
              <a:t>Görsel Standartları Belirle</a:t>
            </a:r>
          </a:p>
          <a:p>
            <a:pPr marL="171450" indent="-171450">
              <a:buFont typeface="Wingdings" panose="05000000000000000000" pitchFamily="2" charset="2"/>
              <a:buChar char="Ø"/>
            </a:pPr>
            <a:r>
              <a:rPr lang="tr-TR" altLang="tr-TR" sz="1200" dirty="0" smtClean="0"/>
              <a:t>Rol ve Sorumlulukları Belirle</a:t>
            </a:r>
          </a:p>
          <a:p>
            <a:pPr marL="171450" indent="-171450">
              <a:buFont typeface="Wingdings" panose="05000000000000000000" pitchFamily="2" charset="2"/>
              <a:buChar char="Ø"/>
            </a:pPr>
            <a:r>
              <a:rPr lang="tr-TR" altLang="tr-TR" sz="1200" dirty="0" smtClean="0"/>
              <a:t>Detaylı Plan Hazırla</a:t>
            </a:r>
            <a:endParaRPr lang="tr-TR" altLang="tr-TR" sz="1200" dirty="0"/>
          </a:p>
        </p:txBody>
      </p:sp>
      <p:sp>
        <p:nvSpPr>
          <p:cNvPr id="40971" name="Metin kutusu 20"/>
          <p:cNvSpPr txBox="1">
            <a:spLocks noChangeArrowheads="1"/>
          </p:cNvSpPr>
          <p:nvPr/>
        </p:nvSpPr>
        <p:spPr bwMode="auto">
          <a:xfrm>
            <a:off x="7172988" y="1473801"/>
            <a:ext cx="181567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171450" indent="-171450">
              <a:buFont typeface="Wingdings" panose="05000000000000000000" pitchFamily="2" charset="2"/>
              <a:buChar char="Ø"/>
            </a:pPr>
            <a:r>
              <a:rPr lang="tr-TR" altLang="tr-TR" sz="1200" dirty="0" smtClean="0"/>
              <a:t>Sistem Eksiklerini Düzelt</a:t>
            </a:r>
          </a:p>
          <a:p>
            <a:pPr marL="171450" indent="-171450">
              <a:buFont typeface="Wingdings" panose="05000000000000000000" pitchFamily="2" charset="2"/>
              <a:buChar char="Ø"/>
            </a:pPr>
            <a:r>
              <a:rPr lang="tr-TR" altLang="tr-TR" sz="1200" dirty="0" smtClean="0"/>
              <a:t>Görsel Standartları Uygula</a:t>
            </a:r>
          </a:p>
          <a:p>
            <a:pPr marL="171450" indent="-171450">
              <a:buFont typeface="Wingdings" panose="05000000000000000000" pitchFamily="2" charset="2"/>
              <a:buChar char="Ø"/>
            </a:pPr>
            <a:r>
              <a:rPr lang="tr-TR" altLang="tr-TR" sz="1200" dirty="0" smtClean="0"/>
              <a:t>Herkesin Katılımını Sağlayacak Uygulamalara Geç</a:t>
            </a:r>
          </a:p>
          <a:p>
            <a:pPr marL="171450" indent="-171450">
              <a:buFont typeface="Wingdings" panose="05000000000000000000" pitchFamily="2" charset="2"/>
              <a:buChar char="Ø"/>
            </a:pPr>
            <a:r>
              <a:rPr lang="tr-TR" altLang="tr-TR" sz="1200" dirty="0" smtClean="0"/>
              <a:t>Tanıma-Takdir ve Cezalandırma Sistematiğini Geliştir</a:t>
            </a:r>
          </a:p>
          <a:p>
            <a:pPr marL="171450" indent="-171450">
              <a:buFont typeface="Wingdings" panose="05000000000000000000" pitchFamily="2" charset="2"/>
              <a:buChar char="Ø"/>
            </a:pPr>
            <a:r>
              <a:rPr lang="tr-TR" altLang="tr-TR" sz="1200" dirty="0" smtClean="0"/>
              <a:t>SEÇ Komitesi Etkinliğini Arttır</a:t>
            </a:r>
          </a:p>
          <a:p>
            <a:pPr marL="171450" indent="-171450">
              <a:buFont typeface="Wingdings" panose="05000000000000000000" pitchFamily="2" charset="2"/>
              <a:buChar char="Ø"/>
            </a:pPr>
            <a:r>
              <a:rPr lang="tr-TR" altLang="tr-TR" sz="1200" dirty="0" smtClean="0"/>
              <a:t>Öneri Değerlendirme Sistem Etkinliğini Arttır</a:t>
            </a:r>
          </a:p>
          <a:p>
            <a:pPr marL="171450" indent="-171450">
              <a:buFont typeface="Wingdings" panose="05000000000000000000" pitchFamily="2" charset="2"/>
              <a:buChar char="Ø"/>
            </a:pPr>
            <a:r>
              <a:rPr lang="tr-TR" altLang="tr-TR" sz="1200" dirty="0" smtClean="0"/>
              <a:t>Grupları Yarıştırıcı Faaliyetler Düzenle</a:t>
            </a:r>
          </a:p>
          <a:p>
            <a:pPr marL="171450" indent="-171450">
              <a:buFont typeface="Wingdings" panose="05000000000000000000" pitchFamily="2" charset="2"/>
              <a:buChar char="Ø"/>
            </a:pPr>
            <a:r>
              <a:rPr lang="tr-TR" altLang="tr-TR" sz="1200" dirty="0" smtClean="0"/>
              <a:t>Eğitimle Bilinci Arttır </a:t>
            </a:r>
          </a:p>
          <a:p>
            <a:endParaRPr lang="tr-TR" altLang="tr-TR" dirty="0"/>
          </a:p>
        </p:txBody>
      </p:sp>
      <p:sp>
        <p:nvSpPr>
          <p:cNvPr id="40972" name="Metin kutusu 22"/>
          <p:cNvSpPr txBox="1">
            <a:spLocks noChangeArrowheads="1"/>
          </p:cNvSpPr>
          <p:nvPr/>
        </p:nvSpPr>
        <p:spPr bwMode="auto">
          <a:xfrm>
            <a:off x="7228034" y="5044632"/>
            <a:ext cx="1705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tr-TR" altLang="tr-TR" sz="1200" dirty="0" smtClean="0"/>
              <a:t>Hedeflere Ulaşıldı mı? </a:t>
            </a:r>
          </a:p>
          <a:p>
            <a:r>
              <a:rPr lang="tr-TR" altLang="tr-TR" sz="1200" dirty="0" smtClean="0"/>
              <a:t>Olası Sapmaları Belirle ve Nedenlerini Düzelt</a:t>
            </a:r>
            <a:endParaRPr lang="tr-TR" altLang="tr-TR" sz="1200" dirty="0"/>
          </a:p>
        </p:txBody>
      </p:sp>
      <p:sp>
        <p:nvSpPr>
          <p:cNvPr id="40973" name="Metin kutusu 26"/>
          <p:cNvSpPr txBox="1">
            <a:spLocks noChangeArrowheads="1"/>
          </p:cNvSpPr>
          <p:nvPr/>
        </p:nvSpPr>
        <p:spPr bwMode="auto">
          <a:xfrm>
            <a:off x="48916" y="5121479"/>
            <a:ext cx="1979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171450" indent="-171450">
              <a:buFont typeface="Wingdings" panose="05000000000000000000" pitchFamily="2" charset="2"/>
              <a:buChar char="Ø"/>
            </a:pPr>
            <a:r>
              <a:rPr lang="tr-TR" altLang="tr-TR" sz="1200" dirty="0" smtClean="0"/>
              <a:t>Kalıcı bir denetleme sistemi kur</a:t>
            </a:r>
          </a:p>
          <a:p>
            <a:pPr marL="171450" indent="-171450">
              <a:buFont typeface="Wingdings" panose="05000000000000000000" pitchFamily="2" charset="2"/>
              <a:buChar char="Ø"/>
            </a:pPr>
            <a:r>
              <a:rPr lang="tr-TR" altLang="tr-TR" sz="1200" dirty="0" smtClean="0"/>
              <a:t>Etkili Uygulamaları Standartlaştır</a:t>
            </a:r>
            <a:endParaRPr lang="tr-TR" altLang="tr-TR" sz="1200" dirty="0"/>
          </a:p>
        </p:txBody>
      </p:sp>
      <p:sp>
        <p:nvSpPr>
          <p:cNvPr id="24" name="Rectangle 31"/>
          <p:cNvSpPr txBox="1">
            <a:spLocks noChangeArrowheads="1"/>
          </p:cNvSpPr>
          <p:nvPr/>
        </p:nvSpPr>
        <p:spPr>
          <a:xfrm>
            <a:off x="-24214" y="-24885"/>
            <a:ext cx="9168214" cy="712016"/>
          </a:xfrm>
          <a:prstGeom prst="rect">
            <a:avLst/>
          </a:prstGeom>
          <a:solidFill>
            <a:srgbClr val="FFC000"/>
          </a:solidFill>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NELER YAPMALIYIZ?</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29</a:t>
            </a:fld>
            <a:endParaRPr lang="tr-TR"/>
          </a:p>
        </p:txBody>
      </p:sp>
    </p:spTree>
    <p:extLst>
      <p:ext uri="{BB962C8B-B14F-4D97-AF65-F5344CB8AC3E}">
        <p14:creationId xmlns:p14="http://schemas.microsoft.com/office/powerpoint/2010/main" val="41903602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449"/>
            <a:ext cx="9144000" cy="764704"/>
          </a:xfrm>
          <a:custGeom>
            <a:avLst/>
            <a:gdLst/>
            <a:ahLst/>
            <a:cxnLst/>
            <a:rect l="l" t="t" r="r" b="b"/>
            <a:pathLst>
              <a:path w="5736590" h="840105">
                <a:moveTo>
                  <a:pt x="0" y="839724"/>
                </a:moveTo>
                <a:lnTo>
                  <a:pt x="5736336" y="839724"/>
                </a:lnTo>
                <a:lnTo>
                  <a:pt x="5736336" y="0"/>
                </a:lnTo>
                <a:lnTo>
                  <a:pt x="0" y="0"/>
                </a:lnTo>
                <a:lnTo>
                  <a:pt x="0" y="839724"/>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1187624" y="100591"/>
            <a:ext cx="6635731" cy="492443"/>
          </a:xfrm>
          <a:prstGeom prst="rect">
            <a:avLst/>
          </a:prstGeom>
        </p:spPr>
        <p:txBody>
          <a:bodyPr vert="horz" wrap="square" lIns="0" tIns="0" rIns="0" bIns="0" rtlCol="0">
            <a:spAutoFit/>
          </a:bodyPr>
          <a:lstStyle/>
          <a:p>
            <a:pPr marL="12700">
              <a:lnSpc>
                <a:spcPct val="100000"/>
              </a:lnSpc>
            </a:pPr>
            <a:r>
              <a:rPr lang="tr-TR" sz="3200" dirty="0">
                <a:solidFill>
                  <a:srgbClr val="565656"/>
                </a:solidFill>
              </a:rPr>
              <a:t>İŞ GÜVENLİĞİ</a:t>
            </a:r>
            <a:endParaRPr sz="3200" dirty="0"/>
          </a:p>
        </p:txBody>
      </p:sp>
      <p:sp>
        <p:nvSpPr>
          <p:cNvPr id="5" name="object 5"/>
          <p:cNvSpPr txBox="1"/>
          <p:nvPr/>
        </p:nvSpPr>
        <p:spPr>
          <a:xfrm>
            <a:off x="417982" y="1583183"/>
            <a:ext cx="5255870" cy="1477328"/>
          </a:xfrm>
          <a:prstGeom prst="rect">
            <a:avLst/>
          </a:prstGeom>
        </p:spPr>
        <p:txBody>
          <a:bodyPr vert="horz" wrap="square" lIns="0" tIns="0" rIns="0" bIns="0" rtlCol="0">
            <a:spAutoFit/>
          </a:bodyPr>
          <a:lstStyle/>
          <a:p>
            <a:pPr marL="12700" marR="5080">
              <a:lnSpc>
                <a:spcPct val="100000"/>
              </a:lnSpc>
            </a:pPr>
            <a:r>
              <a:rPr lang="tr-TR" sz="2400" b="1" spc="-175" dirty="0">
                <a:latin typeface="Arial"/>
                <a:cs typeface="Arial"/>
              </a:rPr>
              <a:t>Çalışanların işte karşılaştıkları tehlikelerin ortadan kaldırılması veya azaltılması için getirilmiş yükümlülüklere ait teknik kuralların bütünüdür.</a:t>
            </a:r>
            <a:endParaRPr sz="2400" dirty="0">
              <a:latin typeface="Arial"/>
              <a:cs typeface="Arial"/>
            </a:endParaRPr>
          </a:p>
        </p:txBody>
      </p:sp>
      <p:sp>
        <p:nvSpPr>
          <p:cNvPr id="6" name="object 6"/>
          <p:cNvSpPr/>
          <p:nvPr/>
        </p:nvSpPr>
        <p:spPr>
          <a:xfrm>
            <a:off x="5673852" y="2133600"/>
            <a:ext cx="3444240" cy="3095244"/>
          </a:xfrm>
          <a:prstGeom prst="rect">
            <a:avLst/>
          </a:prstGeom>
          <a:blipFill>
            <a:blip r:embed="rId2" cstate="print"/>
            <a:stretch>
              <a:fillRect/>
            </a:stretch>
          </a:blipFill>
        </p:spPr>
        <p:txBody>
          <a:bodyPr wrap="square" lIns="0" tIns="0" rIns="0" bIns="0" rtlCol="0"/>
          <a:lstStyle/>
          <a:p>
            <a:endParaRPr/>
          </a:p>
        </p:txBody>
      </p:sp>
      <p:sp>
        <p:nvSpPr>
          <p:cNvPr id="11" name="Slayt Numarası Yer Tutucusu 10"/>
          <p:cNvSpPr>
            <a:spLocks noGrp="1"/>
          </p:cNvSpPr>
          <p:nvPr>
            <p:ph type="sldNum" sz="quarter" idx="4294967295"/>
          </p:nvPr>
        </p:nvSpPr>
        <p:spPr>
          <a:xfrm>
            <a:off x="8336788" y="6465214"/>
            <a:ext cx="284479" cy="222884"/>
          </a:xfrm>
          <a:prstGeom prst="rect">
            <a:avLst/>
          </a:prstGeom>
        </p:spPr>
        <p:txBody>
          <a:bodyPr/>
          <a:lstStyle/>
          <a:p>
            <a:pPr marL="25400">
              <a:lnSpc>
                <a:spcPts val="1240"/>
              </a:lnSpc>
            </a:pPr>
            <a:fld id="{81D60167-4931-47E6-BA6A-407CBD079E47}" type="slidenum">
              <a:rPr lang="tr-TR" sz="1200" spc="-60" smtClean="0">
                <a:solidFill>
                  <a:srgbClr val="888888"/>
                </a:solidFill>
              </a:rPr>
              <a:t>3</a:t>
            </a:fld>
            <a:endParaRPr lang="tr-TR" sz="1200"/>
          </a:p>
        </p:txBody>
      </p:sp>
    </p:spTree>
    <p:extLst>
      <p:ext uri="{BB962C8B-B14F-4D97-AF65-F5344CB8AC3E}">
        <p14:creationId xmlns:p14="http://schemas.microsoft.com/office/powerpoint/2010/main" val="139533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323528" y="-51516"/>
            <a:ext cx="622967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b="1" dirty="0"/>
              <a:t/>
            </a:r>
            <a:br>
              <a:rPr lang="tr-TR" b="1" dirty="0"/>
            </a:br>
            <a:r>
              <a:rPr lang="tr-TR" sz="2000" b="1" dirty="0">
                <a:solidFill>
                  <a:srgbClr val="FF0000"/>
                </a:solidFill>
                <a:latin typeface="Adobe Garamond Pro Bold" panose="02020702060506020403" pitchFamily="18" charset="0"/>
                <a:cs typeface="Browallia New" panose="020B0604020202020204" pitchFamily="34" charset="-34"/>
              </a:rPr>
              <a:t>ÇALIŞANLARIMIZIN SAĞLIĞI VE GÜVENLİĞİ </a:t>
            </a:r>
            <a:r>
              <a:rPr lang="tr-TR" sz="2000" b="1" dirty="0" smtClean="0">
                <a:solidFill>
                  <a:srgbClr val="FF0000"/>
                </a:solidFill>
                <a:latin typeface="Adobe Garamond Pro Bold" panose="02020702060506020403" pitchFamily="18" charset="0"/>
                <a:cs typeface="Browallia New" panose="020B0604020202020204" pitchFamily="34" charset="-34"/>
              </a:rPr>
              <a:t>İÇİN;  ANCAK HEPBİRLİKTE ÇALIŞIRSAK BAŞARIRIZ…</a:t>
            </a:r>
          </a:p>
          <a:p>
            <a:endParaRPr lang="tr-TR" b="1" dirty="0"/>
          </a:p>
        </p:txBody>
      </p:sp>
      <p:sp>
        <p:nvSpPr>
          <p:cNvPr id="10" name="Slayt Numarası Yer Tutucusu 9"/>
          <p:cNvSpPr>
            <a:spLocks noGrp="1"/>
          </p:cNvSpPr>
          <p:nvPr>
            <p:ph type="sldNum" sz="quarter" idx="12"/>
          </p:nvPr>
        </p:nvSpPr>
        <p:spPr/>
        <p:txBody>
          <a:bodyPr/>
          <a:lstStyle/>
          <a:p>
            <a:fld id="{B1DEFA8C-F947-479F-BE07-76B6B3F80BF1}" type="slidenum">
              <a:rPr lang="tr-TR" smtClean="0"/>
              <a:pPr/>
              <a:t>30</a:t>
            </a:fld>
            <a:endParaRPr lang="tr-TR"/>
          </a:p>
        </p:txBody>
      </p:sp>
      <p:pic>
        <p:nvPicPr>
          <p:cNvPr id="3" name="TOI   LEAD INDIA TRE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59632" y="1124744"/>
            <a:ext cx="6667974" cy="5001419"/>
          </a:xfrm>
        </p:spPr>
      </p:pic>
    </p:spTree>
    <p:extLst>
      <p:ext uri="{BB962C8B-B14F-4D97-AF65-F5344CB8AC3E}">
        <p14:creationId xmlns:p14="http://schemas.microsoft.com/office/powerpoint/2010/main" val="342592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449"/>
            <a:ext cx="9144000" cy="764704"/>
          </a:xfrm>
          <a:custGeom>
            <a:avLst/>
            <a:gdLst/>
            <a:ahLst/>
            <a:cxnLst/>
            <a:rect l="l" t="t" r="r" b="b"/>
            <a:pathLst>
              <a:path w="5736590" h="840105">
                <a:moveTo>
                  <a:pt x="0" y="839724"/>
                </a:moveTo>
                <a:lnTo>
                  <a:pt x="5736336" y="839724"/>
                </a:lnTo>
                <a:lnTo>
                  <a:pt x="5736336" y="0"/>
                </a:lnTo>
                <a:lnTo>
                  <a:pt x="0" y="0"/>
                </a:lnTo>
                <a:lnTo>
                  <a:pt x="0" y="839724"/>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1187624" y="100591"/>
            <a:ext cx="6635731" cy="492443"/>
          </a:xfrm>
          <a:prstGeom prst="rect">
            <a:avLst/>
          </a:prstGeom>
        </p:spPr>
        <p:txBody>
          <a:bodyPr vert="horz" wrap="square" lIns="0" tIns="0" rIns="0" bIns="0" rtlCol="0">
            <a:spAutoFit/>
          </a:bodyPr>
          <a:lstStyle/>
          <a:p>
            <a:pPr marL="12700">
              <a:lnSpc>
                <a:spcPct val="100000"/>
              </a:lnSpc>
            </a:pPr>
            <a:r>
              <a:rPr lang="tr-TR" sz="3200" dirty="0">
                <a:solidFill>
                  <a:srgbClr val="565656"/>
                </a:solidFill>
              </a:rPr>
              <a:t>İŞ </a:t>
            </a:r>
            <a:r>
              <a:rPr lang="tr-TR" sz="3200" dirty="0" smtClean="0">
                <a:solidFill>
                  <a:srgbClr val="565656"/>
                </a:solidFill>
              </a:rPr>
              <a:t>SAĞLIĞI VE </a:t>
            </a:r>
            <a:r>
              <a:rPr lang="tr-TR" sz="3200" dirty="0" smtClean="0">
                <a:solidFill>
                  <a:srgbClr val="565656"/>
                </a:solidFill>
              </a:rPr>
              <a:t>GÜVENLİĞİ’NİN AMACI</a:t>
            </a:r>
            <a:endParaRPr sz="3200" dirty="0"/>
          </a:p>
        </p:txBody>
      </p:sp>
      <p:sp>
        <p:nvSpPr>
          <p:cNvPr id="5" name="object 5"/>
          <p:cNvSpPr txBox="1"/>
          <p:nvPr/>
        </p:nvSpPr>
        <p:spPr>
          <a:xfrm>
            <a:off x="395536" y="1340768"/>
            <a:ext cx="3882936" cy="4801314"/>
          </a:xfrm>
          <a:prstGeom prst="rect">
            <a:avLst/>
          </a:prstGeom>
          <a:ln w="25400">
            <a:solidFill>
              <a:srgbClr val="00B050"/>
            </a:solidFill>
          </a:ln>
        </p:spPr>
        <p:txBody>
          <a:bodyPr vert="horz" wrap="square" lIns="0" tIns="0" rIns="0" bIns="0" rtlCol="0">
            <a:spAutoFit/>
          </a:bodyPr>
          <a:lstStyle/>
          <a:p>
            <a:pPr marL="355600" marR="5080" indent="-342900">
              <a:lnSpc>
                <a:spcPct val="100000"/>
              </a:lnSpc>
              <a:buFont typeface="Wingdings" panose="05000000000000000000" pitchFamily="2" charset="2"/>
              <a:buChar char="q"/>
            </a:pPr>
            <a:r>
              <a:rPr lang="tr-TR" sz="2400" spc="-175" dirty="0" smtClean="0">
                <a:latin typeface="Arial"/>
                <a:cs typeface="Arial"/>
              </a:rPr>
              <a:t>Kaza ve hastalık şeklinde ortaya çıkan tehlikelerden çalışanları korumak</a:t>
            </a:r>
          </a:p>
          <a:p>
            <a:pPr marL="355600" marR="5080" indent="-342900">
              <a:lnSpc>
                <a:spcPct val="100000"/>
              </a:lnSpc>
              <a:buFont typeface="Wingdings" panose="05000000000000000000" pitchFamily="2" charset="2"/>
              <a:buChar char="q"/>
            </a:pPr>
            <a:endParaRPr lang="tr-TR" sz="2400" spc="-175" dirty="0" smtClean="0">
              <a:latin typeface="Arial"/>
              <a:cs typeface="Arial"/>
            </a:endParaRPr>
          </a:p>
          <a:p>
            <a:pPr marL="355600" marR="5080" indent="-342900">
              <a:lnSpc>
                <a:spcPct val="100000"/>
              </a:lnSpc>
              <a:buFont typeface="Wingdings" panose="05000000000000000000" pitchFamily="2" charset="2"/>
              <a:buChar char="q"/>
            </a:pPr>
            <a:r>
              <a:rPr lang="tr-TR" sz="2400" spc="-175" dirty="0" smtClean="0">
                <a:latin typeface="Arial"/>
                <a:cs typeface="Arial"/>
              </a:rPr>
              <a:t>Zarar verici etkileri asgari düzeye indirmek, mümkünse ortadan kaldırmak</a:t>
            </a:r>
          </a:p>
          <a:p>
            <a:pPr marL="355600" marR="5080" indent="-342900">
              <a:lnSpc>
                <a:spcPct val="100000"/>
              </a:lnSpc>
              <a:buFont typeface="Wingdings" panose="05000000000000000000" pitchFamily="2" charset="2"/>
              <a:buChar char="q"/>
            </a:pPr>
            <a:endParaRPr lang="tr-TR" sz="2400" spc="-175" dirty="0" smtClean="0">
              <a:latin typeface="Arial"/>
              <a:cs typeface="Arial"/>
            </a:endParaRPr>
          </a:p>
          <a:p>
            <a:pPr marL="355600" marR="5080" indent="-342900">
              <a:lnSpc>
                <a:spcPct val="100000"/>
              </a:lnSpc>
              <a:buFont typeface="Wingdings" panose="05000000000000000000" pitchFamily="2" charset="2"/>
              <a:buChar char="q"/>
            </a:pPr>
            <a:r>
              <a:rPr lang="tr-TR" sz="2400" spc="-175" dirty="0" smtClean="0">
                <a:latin typeface="Arial"/>
                <a:cs typeface="Arial"/>
              </a:rPr>
              <a:t>Fiziksel, ruhsal ve sosyal yönden tam iyilik halini hedefleyip, yaşam kalitesini yüksek tutarak çalışanların mutlu olmalarını sağlamak</a:t>
            </a:r>
            <a:endParaRPr sz="2400" dirty="0">
              <a:latin typeface="Arial"/>
              <a:cs typeface="Arial"/>
            </a:endParaRPr>
          </a:p>
        </p:txBody>
      </p:sp>
      <p:sp>
        <p:nvSpPr>
          <p:cNvPr id="11" name="Slayt Numarası Yer Tutucusu 10"/>
          <p:cNvSpPr>
            <a:spLocks noGrp="1"/>
          </p:cNvSpPr>
          <p:nvPr>
            <p:ph type="sldNum" sz="quarter" idx="4294967295"/>
          </p:nvPr>
        </p:nvSpPr>
        <p:spPr>
          <a:xfrm>
            <a:off x="8336788" y="6465214"/>
            <a:ext cx="284479" cy="222884"/>
          </a:xfrm>
          <a:prstGeom prst="rect">
            <a:avLst/>
          </a:prstGeom>
        </p:spPr>
        <p:txBody>
          <a:bodyPr/>
          <a:lstStyle/>
          <a:p>
            <a:pPr marL="25400">
              <a:lnSpc>
                <a:spcPts val="1240"/>
              </a:lnSpc>
            </a:pPr>
            <a:fld id="{81D60167-4931-47E6-BA6A-407CBD079E47}" type="slidenum">
              <a:rPr lang="tr-TR" sz="1200" spc="-60" smtClean="0">
                <a:solidFill>
                  <a:srgbClr val="888888"/>
                </a:solidFill>
              </a:rPr>
              <a:t>4</a:t>
            </a:fld>
            <a:endParaRPr lang="tr-TR" sz="120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489" y="2238924"/>
            <a:ext cx="4484659" cy="3281933"/>
          </a:xfrm>
          <a:prstGeom prst="rect">
            <a:avLst/>
          </a:prstGeom>
          <a:ln w="25400">
            <a:solidFill>
              <a:srgbClr val="0070C0"/>
            </a:solidFill>
          </a:ln>
        </p:spPr>
      </p:pic>
    </p:spTree>
    <p:extLst>
      <p:ext uri="{BB962C8B-B14F-4D97-AF65-F5344CB8AC3E}">
        <p14:creationId xmlns:p14="http://schemas.microsoft.com/office/powerpoint/2010/main" val="3875509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Grp="1" noChangeArrowheads="1"/>
          </p:cNvSpPr>
          <p:nvPr>
            <p:ph type="title" idx="4294967295"/>
          </p:nvPr>
        </p:nvSpPr>
        <p:spPr>
          <a:xfrm>
            <a:off x="-12054" y="-10862"/>
            <a:ext cx="9156053" cy="810880"/>
          </a:xfrm>
          <a:solidFill>
            <a:srgbClr val="FFC000"/>
          </a:solidFill>
          <a:extLst/>
        </p:spPr>
        <p:txBody>
          <a:bodyPr>
            <a:noAutofit/>
          </a:body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İSG HİZMETLERİNİN TEMEL AMACI</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33" name="Text Box 6"/>
          <p:cNvSpPr txBox="1">
            <a:spLocks noChangeArrowheads="1"/>
          </p:cNvSpPr>
          <p:nvPr/>
        </p:nvSpPr>
        <p:spPr bwMode="auto">
          <a:xfrm>
            <a:off x="6172200" y="1479550"/>
            <a:ext cx="29495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tr-TR" altLang="tr-TR" sz="1800" b="1" i="1" dirty="0">
                <a:solidFill>
                  <a:srgbClr val="292929"/>
                </a:solidFill>
                <a:ea typeface="Calibri" panose="020F0502020204030204" pitchFamily="34" charset="0"/>
                <a:cs typeface="Calibri" panose="020F0502020204030204" pitchFamily="34" charset="0"/>
              </a:rPr>
              <a:t>İŞLETMEYİ-İŞYERİNİ KORUMAK</a:t>
            </a:r>
          </a:p>
          <a:p>
            <a:pPr algn="ctr" eaLnBrk="1" hangingPunct="1">
              <a:buFontTx/>
              <a:buNone/>
            </a:pPr>
            <a:r>
              <a:rPr lang="tr-TR" altLang="tr-TR" sz="1400" i="1" dirty="0">
                <a:solidFill>
                  <a:srgbClr val="292929"/>
                </a:solidFill>
                <a:ea typeface="Calibri" panose="020F0502020204030204" pitchFamily="34" charset="0"/>
                <a:cs typeface="Calibri" panose="020F0502020204030204" pitchFamily="34" charset="0"/>
              </a:rPr>
              <a:t>Acil Durum Planları, Risk Değerlendirmesi,</a:t>
            </a:r>
          </a:p>
          <a:p>
            <a:pPr algn="ctr" eaLnBrk="1" hangingPunct="1">
              <a:buFontTx/>
              <a:buNone/>
            </a:pPr>
            <a:r>
              <a:rPr lang="tr-TR" altLang="tr-TR" sz="1400" i="1" dirty="0">
                <a:solidFill>
                  <a:srgbClr val="292929"/>
                </a:solidFill>
                <a:ea typeface="Calibri" panose="020F0502020204030204" pitchFamily="34" charset="0"/>
                <a:cs typeface="Calibri" panose="020F0502020204030204" pitchFamily="34" charset="0"/>
              </a:rPr>
              <a:t>Sağlık ve Güvenlik Planları, Yönetim Planları</a:t>
            </a:r>
          </a:p>
        </p:txBody>
      </p:sp>
      <p:sp>
        <p:nvSpPr>
          <p:cNvPr id="34" name="Text Box 44"/>
          <p:cNvSpPr txBox="1">
            <a:spLocks noChangeArrowheads="1"/>
          </p:cNvSpPr>
          <p:nvPr/>
        </p:nvSpPr>
        <p:spPr bwMode="auto">
          <a:xfrm>
            <a:off x="9525" y="1566863"/>
            <a:ext cx="28749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tr-TR" altLang="tr-TR" sz="1800" b="1" i="1" dirty="0">
                <a:solidFill>
                  <a:srgbClr val="292929"/>
                </a:solidFill>
                <a:ea typeface="Calibri" panose="020F0502020204030204" pitchFamily="34" charset="0"/>
                <a:cs typeface="Calibri" panose="020F0502020204030204" pitchFamily="34" charset="0"/>
              </a:rPr>
              <a:t>TÜM ÇALIŞANLARI KORUMAK</a:t>
            </a:r>
          </a:p>
          <a:p>
            <a:pPr algn="ctr" eaLnBrk="1" hangingPunct="1">
              <a:buFontTx/>
              <a:buNone/>
            </a:pPr>
            <a:r>
              <a:rPr lang="tr-TR" altLang="tr-TR" sz="1400" i="1" dirty="0">
                <a:solidFill>
                  <a:srgbClr val="292929"/>
                </a:solidFill>
                <a:ea typeface="Calibri" panose="020F0502020204030204" pitchFamily="34" charset="0"/>
                <a:cs typeface="Calibri" panose="020F0502020204030204" pitchFamily="34" charset="0"/>
              </a:rPr>
              <a:t>Sağlık &amp; Güvenlik (Sağlık ve Güvenlik hizmetleri)</a:t>
            </a:r>
          </a:p>
        </p:txBody>
      </p:sp>
      <p:sp>
        <p:nvSpPr>
          <p:cNvPr id="35" name="Freeform 6"/>
          <p:cNvSpPr>
            <a:spLocks/>
          </p:cNvSpPr>
          <p:nvPr/>
        </p:nvSpPr>
        <p:spPr bwMode="gray">
          <a:xfrm rot="3600000">
            <a:off x="3702050" y="2667000"/>
            <a:ext cx="1841500" cy="2781300"/>
          </a:xfrm>
          <a:custGeom>
            <a:avLst/>
            <a:gdLst>
              <a:gd name="T0" fmla="*/ 2147483646 w 794"/>
              <a:gd name="T1" fmla="*/ 2147483646 h 1200"/>
              <a:gd name="T2" fmla="*/ 2147483646 w 794"/>
              <a:gd name="T3" fmla="*/ 2147483646 h 1200"/>
              <a:gd name="T4" fmla="*/ 2147483646 w 794"/>
              <a:gd name="T5" fmla="*/ 2147483646 h 1200"/>
              <a:gd name="T6" fmla="*/ 2147483646 w 794"/>
              <a:gd name="T7" fmla="*/ 2147483646 h 1200"/>
              <a:gd name="T8" fmla="*/ 2147483646 w 794"/>
              <a:gd name="T9" fmla="*/ 2147483646 h 1200"/>
              <a:gd name="T10" fmla="*/ 2147483646 w 794"/>
              <a:gd name="T11" fmla="*/ 2147483646 h 1200"/>
              <a:gd name="T12" fmla="*/ 2147483646 w 794"/>
              <a:gd name="T13" fmla="*/ 2147483646 h 1200"/>
              <a:gd name="T14" fmla="*/ 2147483646 w 794"/>
              <a:gd name="T15" fmla="*/ 2147483646 h 1200"/>
              <a:gd name="T16" fmla="*/ 2147483646 w 794"/>
              <a:gd name="T17" fmla="*/ 2147483646 h 1200"/>
              <a:gd name="T18" fmla="*/ 2147483646 w 794"/>
              <a:gd name="T19" fmla="*/ 2147483646 h 1200"/>
              <a:gd name="T20" fmla="*/ 2147483646 w 794"/>
              <a:gd name="T21" fmla="*/ 2147483646 h 1200"/>
              <a:gd name="T22" fmla="*/ 2147483646 w 794"/>
              <a:gd name="T23" fmla="*/ 2147483646 h 1200"/>
              <a:gd name="T24" fmla="*/ 2147483646 w 794"/>
              <a:gd name="T25" fmla="*/ 2147483646 h 1200"/>
              <a:gd name="T26" fmla="*/ 2147483646 w 794"/>
              <a:gd name="T27" fmla="*/ 2147483646 h 1200"/>
              <a:gd name="T28" fmla="*/ 0 w 794"/>
              <a:gd name="T29" fmla="*/ 2147483646 h 1200"/>
              <a:gd name="T30" fmla="*/ 0 w 794"/>
              <a:gd name="T31" fmla="*/ 2147483646 h 1200"/>
              <a:gd name="T32" fmla="*/ 0 w 794"/>
              <a:gd name="T33" fmla="*/ 2147483646 h 1200"/>
              <a:gd name="T34" fmla="*/ 2147483646 w 794"/>
              <a:gd name="T35" fmla="*/ 2147483646 h 1200"/>
              <a:gd name="T36" fmla="*/ 2147483646 w 794"/>
              <a:gd name="T37" fmla="*/ 2147483646 h 1200"/>
              <a:gd name="T38" fmla="*/ 2147483646 w 794"/>
              <a:gd name="T39" fmla="*/ 2147483646 h 1200"/>
              <a:gd name="T40" fmla="*/ 2147483646 w 794"/>
              <a:gd name="T41" fmla="*/ 2147483646 h 1200"/>
              <a:gd name="T42" fmla="*/ 2147483646 w 794"/>
              <a:gd name="T43" fmla="*/ 2147483646 h 1200"/>
              <a:gd name="T44" fmla="*/ 2147483646 w 794"/>
              <a:gd name="T45" fmla="*/ 2147483646 h 1200"/>
              <a:gd name="T46" fmla="*/ 2147483646 w 794"/>
              <a:gd name="T47" fmla="*/ 2147483646 h 1200"/>
              <a:gd name="T48" fmla="*/ 2147483646 w 794"/>
              <a:gd name="T49" fmla="*/ 2147483646 h 1200"/>
              <a:gd name="T50" fmla="*/ 0 w 794"/>
              <a:gd name="T51" fmla="*/ 2147483646 h 1200"/>
              <a:gd name="T52" fmla="*/ 0 w 794"/>
              <a:gd name="T53" fmla="*/ 2147483646 h 1200"/>
              <a:gd name="T54" fmla="*/ 0 w 794"/>
              <a:gd name="T55" fmla="*/ 2147483646 h 1200"/>
              <a:gd name="T56" fmla="*/ 2147483646 w 794"/>
              <a:gd name="T57" fmla="*/ 2147483646 h 1200"/>
              <a:gd name="T58" fmla="*/ 2147483646 w 794"/>
              <a:gd name="T59" fmla="*/ 2147483646 h 1200"/>
              <a:gd name="T60" fmla="*/ 2147483646 w 794"/>
              <a:gd name="T61" fmla="*/ 2147483646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a:p>
        </p:txBody>
      </p:sp>
      <p:sp>
        <p:nvSpPr>
          <p:cNvPr id="36" name="Freeform 7"/>
          <p:cNvSpPr>
            <a:spLocks/>
          </p:cNvSpPr>
          <p:nvPr/>
        </p:nvSpPr>
        <p:spPr bwMode="gray">
          <a:xfrm rot="3600000">
            <a:off x="2734469" y="1164431"/>
            <a:ext cx="2003425" cy="2760663"/>
          </a:xfrm>
          <a:custGeom>
            <a:avLst/>
            <a:gdLst>
              <a:gd name="T0" fmla="*/ 2147483646 w 864"/>
              <a:gd name="T1" fmla="*/ 2147483646 h 1191"/>
              <a:gd name="T2" fmla="*/ 2147483646 w 864"/>
              <a:gd name="T3" fmla="*/ 2147483646 h 1191"/>
              <a:gd name="T4" fmla="*/ 2147483646 w 864"/>
              <a:gd name="T5" fmla="*/ 2147483646 h 1191"/>
              <a:gd name="T6" fmla="*/ 2147483646 w 864"/>
              <a:gd name="T7" fmla="*/ 2147483646 h 1191"/>
              <a:gd name="T8" fmla="*/ 2147483646 w 864"/>
              <a:gd name="T9" fmla="*/ 2147483646 h 1191"/>
              <a:gd name="T10" fmla="*/ 2147483646 w 864"/>
              <a:gd name="T11" fmla="*/ 2147483646 h 1191"/>
              <a:gd name="T12" fmla="*/ 2147483646 w 864"/>
              <a:gd name="T13" fmla="*/ 2147483646 h 1191"/>
              <a:gd name="T14" fmla="*/ 2147483646 w 864"/>
              <a:gd name="T15" fmla="*/ 2147483646 h 1191"/>
              <a:gd name="T16" fmla="*/ 2147483646 w 864"/>
              <a:gd name="T17" fmla="*/ 2147483646 h 1191"/>
              <a:gd name="T18" fmla="*/ 2147483646 w 864"/>
              <a:gd name="T19" fmla="*/ 2147483646 h 1191"/>
              <a:gd name="T20" fmla="*/ 2147483646 w 864"/>
              <a:gd name="T21" fmla="*/ 2147483646 h 1191"/>
              <a:gd name="T22" fmla="*/ 2147483646 w 864"/>
              <a:gd name="T23" fmla="*/ 2147483646 h 1191"/>
              <a:gd name="T24" fmla="*/ 2147483646 w 864"/>
              <a:gd name="T25" fmla="*/ 2147483646 h 1191"/>
              <a:gd name="T26" fmla="*/ 2147483646 w 864"/>
              <a:gd name="T27" fmla="*/ 2147483646 h 1191"/>
              <a:gd name="T28" fmla="*/ 2147483646 w 864"/>
              <a:gd name="T29" fmla="*/ 2147483646 h 1191"/>
              <a:gd name="T30" fmla="*/ 2147483646 w 864"/>
              <a:gd name="T31" fmla="*/ 2147483646 h 1191"/>
              <a:gd name="T32" fmla="*/ 2147483646 w 864"/>
              <a:gd name="T33" fmla="*/ 2147483646 h 1191"/>
              <a:gd name="T34" fmla="*/ 2147483646 w 864"/>
              <a:gd name="T35" fmla="*/ 2147483646 h 1191"/>
              <a:gd name="T36" fmla="*/ 2147483646 w 864"/>
              <a:gd name="T37" fmla="*/ 2147483646 h 1191"/>
              <a:gd name="T38" fmla="*/ 2147483646 w 864"/>
              <a:gd name="T39" fmla="*/ 2147483646 h 1191"/>
              <a:gd name="T40" fmla="*/ 2147483646 w 864"/>
              <a:gd name="T41" fmla="*/ 0 h 1191"/>
              <a:gd name="T42" fmla="*/ 0 w 864"/>
              <a:gd name="T43" fmla="*/ 2147483646 h 1191"/>
              <a:gd name="T44" fmla="*/ 2147483646 w 864"/>
              <a:gd name="T45" fmla="*/ 2147483646 h 1191"/>
              <a:gd name="T46" fmla="*/ 2147483646 w 864"/>
              <a:gd name="T47" fmla="*/ 2147483646 h 1191"/>
              <a:gd name="T48" fmla="*/ 2147483646 w 864"/>
              <a:gd name="T49" fmla="*/ 2147483646 h 1191"/>
              <a:gd name="T50" fmla="*/ 2147483646 w 864"/>
              <a:gd name="T51" fmla="*/ 2147483646 h 1191"/>
              <a:gd name="T52" fmla="*/ 2147483646 w 864"/>
              <a:gd name="T53" fmla="*/ 2147483646 h 1191"/>
              <a:gd name="T54" fmla="*/ 2147483646 w 864"/>
              <a:gd name="T55" fmla="*/ 2147483646 h 1191"/>
              <a:gd name="T56" fmla="*/ 2147483646 w 864"/>
              <a:gd name="T57" fmla="*/ 2147483646 h 1191"/>
              <a:gd name="T58" fmla="*/ 2147483646 w 864"/>
              <a:gd name="T59" fmla="*/ 2147483646 h 1191"/>
              <a:gd name="T60" fmla="*/ 2147483646 w 864"/>
              <a:gd name="T61" fmla="*/ 2147483646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a:p>
        </p:txBody>
      </p:sp>
      <p:sp>
        <p:nvSpPr>
          <p:cNvPr id="37" name="Freeform 8"/>
          <p:cNvSpPr>
            <a:spLocks/>
          </p:cNvSpPr>
          <p:nvPr/>
        </p:nvSpPr>
        <p:spPr bwMode="gray">
          <a:xfrm rot="3600000">
            <a:off x="4019550" y="1814513"/>
            <a:ext cx="3190875" cy="1219200"/>
          </a:xfrm>
          <a:custGeom>
            <a:avLst/>
            <a:gdLst>
              <a:gd name="T0" fmla="*/ 2147483646 w 1375"/>
              <a:gd name="T1" fmla="*/ 2147483646 h 527"/>
              <a:gd name="T2" fmla="*/ 2147483646 w 1375"/>
              <a:gd name="T3" fmla="*/ 2147483646 h 527"/>
              <a:gd name="T4" fmla="*/ 2147483646 w 1375"/>
              <a:gd name="T5" fmla="*/ 2147483646 h 527"/>
              <a:gd name="T6" fmla="*/ 2147483646 w 1375"/>
              <a:gd name="T7" fmla="*/ 2147483646 h 527"/>
              <a:gd name="T8" fmla="*/ 2147483646 w 1375"/>
              <a:gd name="T9" fmla="*/ 2147483646 h 527"/>
              <a:gd name="T10" fmla="*/ 2147483646 w 1375"/>
              <a:gd name="T11" fmla="*/ 2147483646 h 527"/>
              <a:gd name="T12" fmla="*/ 2147483646 w 1375"/>
              <a:gd name="T13" fmla="*/ 2147483646 h 527"/>
              <a:gd name="T14" fmla="*/ 2147483646 w 1375"/>
              <a:gd name="T15" fmla="*/ 2147483646 h 527"/>
              <a:gd name="T16" fmla="*/ 2147483646 w 1375"/>
              <a:gd name="T17" fmla="*/ 2147483646 h 527"/>
              <a:gd name="T18" fmla="*/ 2147483646 w 1375"/>
              <a:gd name="T19" fmla="*/ 2147483646 h 527"/>
              <a:gd name="T20" fmla="*/ 2147483646 w 1375"/>
              <a:gd name="T21" fmla="*/ 2147483646 h 527"/>
              <a:gd name="T22" fmla="*/ 2147483646 w 1375"/>
              <a:gd name="T23" fmla="*/ 2147483646 h 527"/>
              <a:gd name="T24" fmla="*/ 2147483646 w 1375"/>
              <a:gd name="T25" fmla="*/ 0 h 527"/>
              <a:gd name="T26" fmla="*/ 0 w 1375"/>
              <a:gd name="T27" fmla="*/ 2147483646 h 527"/>
              <a:gd name="T28" fmla="*/ 2147483646 w 1375"/>
              <a:gd name="T29" fmla="*/ 2147483646 h 527"/>
              <a:gd name="T30" fmla="*/ 2147483646 w 1375"/>
              <a:gd name="T31" fmla="*/ 2147483646 h 527"/>
              <a:gd name="T32" fmla="*/ 2147483646 w 1375"/>
              <a:gd name="T33" fmla="*/ 2147483646 h 527"/>
              <a:gd name="T34" fmla="*/ 2147483646 w 1375"/>
              <a:gd name="T35" fmla="*/ 2147483646 h 527"/>
              <a:gd name="T36" fmla="*/ 2147483646 w 1375"/>
              <a:gd name="T37" fmla="*/ 2147483646 h 527"/>
              <a:gd name="T38" fmla="*/ 2147483646 w 1375"/>
              <a:gd name="T39" fmla="*/ 2147483646 h 527"/>
              <a:gd name="T40" fmla="*/ 2147483646 w 1375"/>
              <a:gd name="T41" fmla="*/ 2147483646 h 527"/>
              <a:gd name="T42" fmla="*/ 2147483646 w 1375"/>
              <a:gd name="T43" fmla="*/ 2147483646 h 527"/>
              <a:gd name="T44" fmla="*/ 2147483646 w 1375"/>
              <a:gd name="T45" fmla="*/ 2147483646 h 527"/>
              <a:gd name="T46" fmla="*/ 2147483646 w 1375"/>
              <a:gd name="T47" fmla="*/ 2147483646 h 527"/>
              <a:gd name="T48" fmla="*/ 2147483646 w 1375"/>
              <a:gd name="T49" fmla="*/ 2147483646 h 527"/>
              <a:gd name="T50" fmla="*/ 2147483646 w 1375"/>
              <a:gd name="T51" fmla="*/ 2147483646 h 527"/>
              <a:gd name="T52" fmla="*/ 2147483646 w 1375"/>
              <a:gd name="T53" fmla="*/ 2147483646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a:p>
        </p:txBody>
      </p:sp>
      <p:sp>
        <p:nvSpPr>
          <p:cNvPr id="38" name="Freeform 9"/>
          <p:cNvSpPr>
            <a:spLocks/>
          </p:cNvSpPr>
          <p:nvPr/>
        </p:nvSpPr>
        <p:spPr bwMode="gray">
          <a:xfrm rot="7200000">
            <a:off x="4496594" y="1666081"/>
            <a:ext cx="1282700" cy="1944688"/>
          </a:xfrm>
          <a:custGeom>
            <a:avLst/>
            <a:gdLst>
              <a:gd name="T0" fmla="*/ 2147483646 w 550"/>
              <a:gd name="T1" fmla="*/ 2147483646 h 836"/>
              <a:gd name="T2" fmla="*/ 2147483646 w 550"/>
              <a:gd name="T3" fmla="*/ 2147483646 h 836"/>
              <a:gd name="T4" fmla="*/ 2147483646 w 550"/>
              <a:gd name="T5" fmla="*/ 2147483646 h 836"/>
              <a:gd name="T6" fmla="*/ 2147483646 w 550"/>
              <a:gd name="T7" fmla="*/ 2147483646 h 836"/>
              <a:gd name="T8" fmla="*/ 2147483646 w 550"/>
              <a:gd name="T9" fmla="*/ 2147483646 h 836"/>
              <a:gd name="T10" fmla="*/ 2147483646 w 550"/>
              <a:gd name="T11" fmla="*/ 2147483646 h 836"/>
              <a:gd name="T12" fmla="*/ 2147483646 w 550"/>
              <a:gd name="T13" fmla="*/ 2147483646 h 836"/>
              <a:gd name="T14" fmla="*/ 2147483646 w 550"/>
              <a:gd name="T15" fmla="*/ 2147483646 h 836"/>
              <a:gd name="T16" fmla="*/ 2147483646 w 550"/>
              <a:gd name="T17" fmla="*/ 2147483646 h 836"/>
              <a:gd name="T18" fmla="*/ 2147483646 w 550"/>
              <a:gd name="T19" fmla="*/ 2147483646 h 836"/>
              <a:gd name="T20" fmla="*/ 2147483646 w 550"/>
              <a:gd name="T21" fmla="*/ 2147483646 h 836"/>
              <a:gd name="T22" fmla="*/ 2147483646 w 550"/>
              <a:gd name="T23" fmla="*/ 0 h 836"/>
              <a:gd name="T24" fmla="*/ 0 w 550"/>
              <a:gd name="T25" fmla="*/ 2147483646 h 836"/>
              <a:gd name="T26" fmla="*/ 2147483646 w 550"/>
              <a:gd name="T27" fmla="*/ 2147483646 h 836"/>
              <a:gd name="T28" fmla="*/ 2147483646 w 550"/>
              <a:gd name="T29" fmla="*/ 2147483646 h 836"/>
              <a:gd name="T30" fmla="*/ 2147483646 w 550"/>
              <a:gd name="T31" fmla="*/ 2147483646 h 836"/>
              <a:gd name="T32" fmla="*/ 2147483646 w 550"/>
              <a:gd name="T33" fmla="*/ 2147483646 h 836"/>
              <a:gd name="T34" fmla="*/ 2147483646 w 550"/>
              <a:gd name="T35" fmla="*/ 2147483646 h 836"/>
              <a:gd name="T36" fmla="*/ 2147483646 w 550"/>
              <a:gd name="T37" fmla="*/ 2147483646 h 836"/>
              <a:gd name="T38" fmla="*/ 2147483646 w 550"/>
              <a:gd name="T39" fmla="*/ 2147483646 h 836"/>
              <a:gd name="T40" fmla="*/ 2147483646 w 550"/>
              <a:gd name="T41" fmla="*/ 2147483646 h 836"/>
              <a:gd name="T42" fmla="*/ 2147483646 w 550"/>
              <a:gd name="T43" fmla="*/ 2147483646 h 836"/>
              <a:gd name="T44" fmla="*/ 2147483646 w 550"/>
              <a:gd name="T45" fmla="*/ 2147483646 h 836"/>
              <a:gd name="T46" fmla="*/ 2147483646 w 550"/>
              <a:gd name="T47" fmla="*/ 2147483646 h 836"/>
              <a:gd name="T48" fmla="*/ 2147483646 w 550"/>
              <a:gd name="T49" fmla="*/ 2147483646 h 836"/>
              <a:gd name="T50" fmla="*/ 2147483646 w 550"/>
              <a:gd name="T51" fmla="*/ 2147483646 h 836"/>
              <a:gd name="T52" fmla="*/ 2147483646 w 550"/>
              <a:gd name="T53" fmla="*/ 2147483646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a:p>
        </p:txBody>
      </p:sp>
      <p:sp>
        <p:nvSpPr>
          <p:cNvPr id="39" name="Freeform 10"/>
          <p:cNvSpPr>
            <a:spLocks/>
          </p:cNvSpPr>
          <p:nvPr/>
        </p:nvSpPr>
        <p:spPr bwMode="gray">
          <a:xfrm rot="7200000">
            <a:off x="3824288" y="2722562"/>
            <a:ext cx="1447800" cy="1920875"/>
          </a:xfrm>
          <a:custGeom>
            <a:avLst/>
            <a:gdLst>
              <a:gd name="T0" fmla="*/ 2147483646 w 621"/>
              <a:gd name="T1" fmla="*/ 0 h 826"/>
              <a:gd name="T2" fmla="*/ 2147483646 w 621"/>
              <a:gd name="T3" fmla="*/ 2147483646 h 826"/>
              <a:gd name="T4" fmla="*/ 2147483646 w 621"/>
              <a:gd name="T5" fmla="*/ 2147483646 h 826"/>
              <a:gd name="T6" fmla="*/ 2147483646 w 621"/>
              <a:gd name="T7" fmla="*/ 2147483646 h 826"/>
              <a:gd name="T8" fmla="*/ 2147483646 w 621"/>
              <a:gd name="T9" fmla="*/ 2147483646 h 826"/>
              <a:gd name="T10" fmla="*/ 2147483646 w 621"/>
              <a:gd name="T11" fmla="*/ 2147483646 h 826"/>
              <a:gd name="T12" fmla="*/ 0 w 621"/>
              <a:gd name="T13" fmla="*/ 2147483646 h 826"/>
              <a:gd name="T14" fmla="*/ 2147483646 w 621"/>
              <a:gd name="T15" fmla="*/ 2147483646 h 826"/>
              <a:gd name="T16" fmla="*/ 2147483646 w 621"/>
              <a:gd name="T17" fmla="*/ 2147483646 h 826"/>
              <a:gd name="T18" fmla="*/ 2147483646 w 621"/>
              <a:gd name="T19" fmla="*/ 2147483646 h 826"/>
              <a:gd name="T20" fmla="*/ 2147483646 w 621"/>
              <a:gd name="T21" fmla="*/ 2147483646 h 826"/>
              <a:gd name="T22" fmla="*/ 2147483646 w 621"/>
              <a:gd name="T23" fmla="*/ 2147483646 h 826"/>
              <a:gd name="T24" fmla="*/ 2147483646 w 621"/>
              <a:gd name="T25" fmla="*/ 2147483646 h 826"/>
              <a:gd name="T26" fmla="*/ 2147483646 w 621"/>
              <a:gd name="T27" fmla="*/ 2147483646 h 826"/>
              <a:gd name="T28" fmla="*/ 2147483646 w 621"/>
              <a:gd name="T29" fmla="*/ 2147483646 h 826"/>
              <a:gd name="T30" fmla="*/ 2147483646 w 621"/>
              <a:gd name="T31" fmla="*/ 2147483646 h 826"/>
              <a:gd name="T32" fmla="*/ 2147483646 w 621"/>
              <a:gd name="T33" fmla="*/ 2147483646 h 826"/>
              <a:gd name="T34" fmla="*/ 2147483646 w 621"/>
              <a:gd name="T35" fmla="*/ 2147483646 h 826"/>
              <a:gd name="T36" fmla="*/ 2147483646 w 621"/>
              <a:gd name="T37" fmla="*/ 2147483646 h 826"/>
              <a:gd name="T38" fmla="*/ 2147483646 w 621"/>
              <a:gd name="T39" fmla="*/ 2147483646 h 826"/>
              <a:gd name="T40" fmla="*/ 2147483646 w 621"/>
              <a:gd name="T41" fmla="*/ 2147483646 h 826"/>
              <a:gd name="T42" fmla="*/ 2147483646 w 621"/>
              <a:gd name="T43" fmla="*/ 2147483646 h 826"/>
              <a:gd name="T44" fmla="*/ 2147483646 w 621"/>
              <a:gd name="T45" fmla="*/ 2147483646 h 826"/>
              <a:gd name="T46" fmla="*/ 2147483646 w 621"/>
              <a:gd name="T47" fmla="*/ 2147483646 h 826"/>
              <a:gd name="T48" fmla="*/ 2147483646 w 621"/>
              <a:gd name="T49" fmla="*/ 2147483646 h 826"/>
              <a:gd name="T50" fmla="*/ 2147483646 w 621"/>
              <a:gd name="T51" fmla="*/ 2147483646 h 826"/>
              <a:gd name="T52" fmla="*/ 2147483646 w 621"/>
              <a:gd name="T53" fmla="*/ 2147483646 h 826"/>
              <a:gd name="T54" fmla="*/ 2147483646 w 621"/>
              <a:gd name="T55" fmla="*/ 2147483646 h 826"/>
              <a:gd name="T56" fmla="*/ 2147483646 w 621"/>
              <a:gd name="T57" fmla="*/ 2147483646 h 826"/>
              <a:gd name="T58" fmla="*/ 2147483646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a:p>
        </p:txBody>
      </p:sp>
      <p:sp>
        <p:nvSpPr>
          <p:cNvPr id="40" name="Freeform 11"/>
          <p:cNvSpPr>
            <a:spLocks/>
          </p:cNvSpPr>
          <p:nvPr/>
        </p:nvSpPr>
        <p:spPr bwMode="gray">
          <a:xfrm rot="7200000">
            <a:off x="2733675" y="2165351"/>
            <a:ext cx="2217737" cy="931862"/>
          </a:xfrm>
          <a:custGeom>
            <a:avLst/>
            <a:gdLst>
              <a:gd name="T0" fmla="*/ 2147483646 w 953"/>
              <a:gd name="T1" fmla="*/ 2147483646 h 400"/>
              <a:gd name="T2" fmla="*/ 2147483646 w 953"/>
              <a:gd name="T3" fmla="*/ 2147483646 h 400"/>
              <a:gd name="T4" fmla="*/ 2147483646 w 953"/>
              <a:gd name="T5" fmla="*/ 2147483646 h 400"/>
              <a:gd name="T6" fmla="*/ 2147483646 w 953"/>
              <a:gd name="T7" fmla="*/ 2147483646 h 400"/>
              <a:gd name="T8" fmla="*/ 2147483646 w 953"/>
              <a:gd name="T9" fmla="*/ 2147483646 h 400"/>
              <a:gd name="T10" fmla="*/ 2147483646 w 953"/>
              <a:gd name="T11" fmla="*/ 2147483646 h 400"/>
              <a:gd name="T12" fmla="*/ 2147483646 w 953"/>
              <a:gd name="T13" fmla="*/ 2147483646 h 400"/>
              <a:gd name="T14" fmla="*/ 2147483646 w 953"/>
              <a:gd name="T15" fmla="*/ 2147483646 h 400"/>
              <a:gd name="T16" fmla="*/ 2147483646 w 953"/>
              <a:gd name="T17" fmla="*/ 2147483646 h 400"/>
              <a:gd name="T18" fmla="*/ 2147483646 w 953"/>
              <a:gd name="T19" fmla="*/ 2147483646 h 400"/>
              <a:gd name="T20" fmla="*/ 2147483646 w 953"/>
              <a:gd name="T21" fmla="*/ 2147483646 h 400"/>
              <a:gd name="T22" fmla="*/ 2147483646 w 953"/>
              <a:gd name="T23" fmla="*/ 2147483646 h 400"/>
              <a:gd name="T24" fmla="*/ 2147483646 w 953"/>
              <a:gd name="T25" fmla="*/ 2147483646 h 400"/>
              <a:gd name="T26" fmla="*/ 2147483646 w 953"/>
              <a:gd name="T27" fmla="*/ 2147483646 h 400"/>
              <a:gd name="T28" fmla="*/ 2147483646 w 953"/>
              <a:gd name="T29" fmla="*/ 2147483646 h 400"/>
              <a:gd name="T30" fmla="*/ 2147483646 w 953"/>
              <a:gd name="T31" fmla="*/ 2147483646 h 400"/>
              <a:gd name="T32" fmla="*/ 2147483646 w 953"/>
              <a:gd name="T33" fmla="*/ 2147483646 h 400"/>
              <a:gd name="T34" fmla="*/ 2147483646 w 953"/>
              <a:gd name="T35" fmla="*/ 2147483646 h 400"/>
              <a:gd name="T36" fmla="*/ 2147483646 w 953"/>
              <a:gd name="T37" fmla="*/ 2147483646 h 400"/>
              <a:gd name="T38" fmla="*/ 2147483646 w 953"/>
              <a:gd name="T39" fmla="*/ 2147483646 h 400"/>
              <a:gd name="T40" fmla="*/ 2147483646 w 953"/>
              <a:gd name="T41" fmla="*/ 2147483646 h 400"/>
              <a:gd name="T42" fmla="*/ 0 w 953"/>
              <a:gd name="T43" fmla="*/ 2147483646 h 400"/>
              <a:gd name="T44" fmla="*/ 2147483646 w 953"/>
              <a:gd name="T45" fmla="*/ 2147483646 h 400"/>
              <a:gd name="T46" fmla="*/ 2147483646 w 953"/>
              <a:gd name="T47" fmla="*/ 2147483646 h 400"/>
              <a:gd name="T48" fmla="*/ 2147483646 w 953"/>
              <a:gd name="T49" fmla="*/ 2147483646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a:p>
        </p:txBody>
      </p:sp>
      <p:sp>
        <p:nvSpPr>
          <p:cNvPr id="41" name="Oval 12"/>
          <p:cNvSpPr>
            <a:spLocks noChangeArrowheads="1"/>
          </p:cNvSpPr>
          <p:nvPr/>
        </p:nvSpPr>
        <p:spPr bwMode="gray">
          <a:xfrm>
            <a:off x="3870325" y="2362200"/>
            <a:ext cx="1360488" cy="1355725"/>
          </a:xfrm>
          <a:prstGeom prst="ellipse">
            <a:avLst/>
          </a:prstGeom>
          <a:gradFill rotWithShape="1">
            <a:gsLst>
              <a:gs pos="0">
                <a:srgbClr val="E2E2E2"/>
              </a:gs>
              <a:gs pos="100000">
                <a:srgbClr val="C3C3C3"/>
              </a:gs>
            </a:gsLst>
            <a:lin ang="5400000" scaled="1"/>
          </a:gradFill>
          <a:ln w="19050" algn="ctr">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tr-TR" sz="3800">
              <a:solidFill>
                <a:srgbClr val="000000"/>
              </a:solidFill>
              <a:latin typeface="Arial" panose="020B0604020202020204" pitchFamily="34" charset="0"/>
            </a:endParaRPr>
          </a:p>
        </p:txBody>
      </p:sp>
      <p:sp>
        <p:nvSpPr>
          <p:cNvPr id="42" name="Line 40"/>
          <p:cNvSpPr>
            <a:spLocks noChangeShapeType="1"/>
          </p:cNvSpPr>
          <p:nvPr/>
        </p:nvSpPr>
        <p:spPr bwMode="auto">
          <a:xfrm flipH="1">
            <a:off x="77788" y="2798763"/>
            <a:ext cx="2622550" cy="0"/>
          </a:xfrm>
          <a:prstGeom prst="line">
            <a:avLst/>
          </a:prstGeom>
          <a:noFill/>
          <a:ln w="28575">
            <a:solidFill>
              <a:srgbClr val="4D4D4D"/>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43" name="Line 41"/>
          <p:cNvSpPr>
            <a:spLocks noChangeShapeType="1"/>
          </p:cNvSpPr>
          <p:nvPr/>
        </p:nvSpPr>
        <p:spPr bwMode="auto">
          <a:xfrm flipH="1" flipV="1">
            <a:off x="6321425" y="2760663"/>
            <a:ext cx="2727325" cy="19050"/>
          </a:xfrm>
          <a:prstGeom prst="line">
            <a:avLst/>
          </a:prstGeom>
          <a:noFill/>
          <a:ln w="28575">
            <a:solidFill>
              <a:srgbClr val="4D4D4D"/>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135"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45" name="Text Box 6"/>
          <p:cNvSpPr txBox="1">
            <a:spLocks noChangeArrowheads="1"/>
          </p:cNvSpPr>
          <p:nvPr/>
        </p:nvSpPr>
        <p:spPr bwMode="auto">
          <a:xfrm>
            <a:off x="11113" y="4803775"/>
            <a:ext cx="45275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tr-TR" altLang="tr-TR" sz="1800" b="1" i="1">
                <a:solidFill>
                  <a:srgbClr val="292929"/>
                </a:solidFill>
                <a:ea typeface="Calibri" panose="020F0502020204030204" pitchFamily="34" charset="0"/>
                <a:cs typeface="Calibri" panose="020F0502020204030204" pitchFamily="34" charset="0"/>
              </a:rPr>
              <a:t>ÜRETİMİ-VERİMLİLİĞİ-KALİTEYİ ARTIRMAK</a:t>
            </a:r>
          </a:p>
          <a:p>
            <a:pPr algn="ctr" eaLnBrk="1" hangingPunct="1">
              <a:buFontTx/>
              <a:buNone/>
            </a:pPr>
            <a:r>
              <a:rPr lang="tr-TR" altLang="tr-TR" sz="1400" i="1">
                <a:solidFill>
                  <a:srgbClr val="292929"/>
                </a:solidFill>
                <a:ea typeface="Calibri" panose="020F0502020204030204" pitchFamily="34" charset="0"/>
                <a:cs typeface="Calibri" panose="020F0502020204030204" pitchFamily="34" charset="0"/>
              </a:rPr>
              <a:t>Plan-Prosedür-Talimat-Form-İzleme-Ölçme-Değerlendirme </a:t>
            </a:r>
          </a:p>
          <a:p>
            <a:pPr algn="ctr" eaLnBrk="1" hangingPunct="1">
              <a:buFontTx/>
              <a:buNone/>
            </a:pPr>
            <a:r>
              <a:rPr lang="tr-TR" altLang="tr-TR" sz="1400" i="1">
                <a:solidFill>
                  <a:srgbClr val="292929"/>
                </a:solidFill>
                <a:ea typeface="Calibri" panose="020F0502020204030204" pitchFamily="34" charset="0"/>
                <a:cs typeface="Calibri" panose="020F0502020204030204" pitchFamily="34" charset="0"/>
              </a:rPr>
              <a:t>Yöntemlerini Hazırlamak ve Uygulamak</a:t>
            </a:r>
          </a:p>
        </p:txBody>
      </p:sp>
      <p:sp>
        <p:nvSpPr>
          <p:cNvPr id="47" name="Line 41"/>
          <p:cNvSpPr>
            <a:spLocks noChangeShapeType="1"/>
          </p:cNvSpPr>
          <p:nvPr/>
        </p:nvSpPr>
        <p:spPr bwMode="auto">
          <a:xfrm>
            <a:off x="4606925" y="4870450"/>
            <a:ext cx="4763" cy="787400"/>
          </a:xfrm>
          <a:prstGeom prst="line">
            <a:avLst/>
          </a:prstGeom>
          <a:noFill/>
          <a:ln w="28575">
            <a:solidFill>
              <a:srgbClr val="4D4D4D"/>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grpSp>
        <p:nvGrpSpPr>
          <p:cNvPr id="48" name="Grup 47"/>
          <p:cNvGrpSpPr>
            <a:grpSpLocks/>
          </p:cNvGrpSpPr>
          <p:nvPr/>
        </p:nvGrpSpPr>
        <p:grpSpPr bwMode="auto">
          <a:xfrm>
            <a:off x="79375" y="2908300"/>
            <a:ext cx="2281238" cy="1104900"/>
            <a:chOff x="-29334" y="2474913"/>
            <a:chExt cx="2281968" cy="1105049"/>
          </a:xfrm>
        </p:grpSpPr>
        <p:pic>
          <p:nvPicPr>
            <p:cNvPr id="5157" name="Resim 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34" y="2474913"/>
              <a:ext cx="1105049" cy="11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Resim 49"/>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993733" y="2812151"/>
              <a:ext cx="753227" cy="75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Resim 50"/>
            <p:cNvPicPr>
              <a:picLocks noChangeAspect="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673343" y="2975314"/>
              <a:ext cx="579291" cy="57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up 51"/>
          <p:cNvGrpSpPr>
            <a:grpSpLocks/>
          </p:cNvGrpSpPr>
          <p:nvPr/>
        </p:nvGrpSpPr>
        <p:grpSpPr bwMode="auto">
          <a:xfrm>
            <a:off x="6399213" y="2757488"/>
            <a:ext cx="2735262" cy="1792287"/>
            <a:chOff x="6396455" y="2297704"/>
            <a:chExt cx="2736169" cy="1793283"/>
          </a:xfrm>
        </p:grpSpPr>
        <p:pic>
          <p:nvPicPr>
            <p:cNvPr id="5154" name="Picture 2" descr="C:\Users\Ahmet Yiğitap\Desktop\bulldoz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55" y="2297704"/>
              <a:ext cx="1487891" cy="14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 descr="C:\Users\Ahmet Yiğitap\Desktop\Under-construct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8174" y="2562698"/>
              <a:ext cx="894450" cy="8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4" descr="C:\Users\Ahmet Yiğitap\Desktop\pip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6199" y="2871787"/>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up 55"/>
          <p:cNvGrpSpPr>
            <a:grpSpLocks/>
          </p:cNvGrpSpPr>
          <p:nvPr/>
        </p:nvGrpSpPr>
        <p:grpSpPr bwMode="auto">
          <a:xfrm>
            <a:off x="4933950" y="4724400"/>
            <a:ext cx="2330450" cy="1219200"/>
            <a:chOff x="4702000" y="5288046"/>
            <a:chExt cx="2329619" cy="1219200"/>
          </a:xfrm>
        </p:grpSpPr>
        <p:pic>
          <p:nvPicPr>
            <p:cNvPr id="5151" name="Picture 2" descr="D:\DOKTOR\1-ISTANBULUZMAN\1-EĞİTİM KURUMU\1. İstanbuluzman\2-RESİMLER\İş Güvenliği\fill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417989" y="5537360"/>
              <a:ext cx="613630" cy="60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6" descr="C:\Users\Ahmet Yiğitap\Desktop\deliverable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2000" y="528804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8" descr="C:\Users\Ahmet Yiğitap\Desktop\raw_materi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7418" y="5537360"/>
              <a:ext cx="720571" cy="72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Picture 9" descr="C:\Users\Ahmet Yiğitap\Desktop\03-whit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11613" y="2471738"/>
            <a:ext cx="1054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Line 40"/>
          <p:cNvSpPr>
            <a:spLocks noChangeShapeType="1"/>
          </p:cNvSpPr>
          <p:nvPr/>
        </p:nvSpPr>
        <p:spPr bwMode="auto">
          <a:xfrm flipH="1">
            <a:off x="14288" y="5943600"/>
            <a:ext cx="9107487"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grpSp>
        <p:nvGrpSpPr>
          <p:cNvPr id="62" name="Grup 61"/>
          <p:cNvGrpSpPr>
            <a:grpSpLocks/>
          </p:cNvGrpSpPr>
          <p:nvPr/>
        </p:nvGrpSpPr>
        <p:grpSpPr bwMode="auto">
          <a:xfrm>
            <a:off x="77788" y="6037263"/>
            <a:ext cx="8970962" cy="422275"/>
            <a:chOff x="78258" y="6302384"/>
            <a:chExt cx="8970209" cy="422406"/>
          </a:xfrm>
        </p:grpSpPr>
        <p:sp>
          <p:nvSpPr>
            <p:cNvPr id="63" name="Text Box 20"/>
            <p:cNvSpPr txBox="1">
              <a:spLocks noChangeArrowheads="1"/>
            </p:cNvSpPr>
            <p:nvPr/>
          </p:nvSpPr>
          <p:spPr bwMode="gray">
            <a:xfrm>
              <a:off x="78258" y="6302384"/>
              <a:ext cx="2920755" cy="422406"/>
            </a:xfrm>
            <a:prstGeom prst="rect">
              <a:avLst/>
            </a:prstGeom>
            <a:noFill/>
            <a:ln w="3175">
              <a:solidFill>
                <a:schemeClr val="bg1">
                  <a:lumMod val="75000"/>
                </a:schemeClr>
              </a:solidFill>
              <a:miter lim="800000"/>
              <a:headEnd/>
              <a:tailEnd/>
            </a:ln>
          </p:spPr>
          <p:txBody>
            <a:bodyPr lIns="72000" tIns="72000" rIns="72000" bIns="72000">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noProof="1">
                  <a:solidFill>
                    <a:srgbClr val="080808"/>
                  </a:solidFill>
                  <a:latin typeface="Cambria" panose="02040503050406030204" pitchFamily="18" charset="0"/>
                  <a:ea typeface="Calibri" panose="020F0502020204030204" pitchFamily="34" charset="0"/>
                  <a:cs typeface="Calibri" panose="020F0502020204030204" pitchFamily="34" charset="0"/>
                </a:rPr>
                <a:t>1-) İŞ KAZALARI </a:t>
              </a:r>
              <a:r>
                <a:rPr lang="tr-TR" altLang="tr-TR" sz="1400" noProof="1">
                  <a:solidFill>
                    <a:srgbClr val="080808"/>
                  </a:solidFill>
                  <a:latin typeface="Cambria" panose="02040503050406030204" pitchFamily="18" charset="0"/>
                  <a:ea typeface="Calibri" panose="020F0502020204030204" pitchFamily="34" charset="0"/>
                  <a:cs typeface="Calibri" panose="020F0502020204030204" pitchFamily="34" charset="0"/>
                </a:rPr>
                <a:t>(Hasar-Zarar)</a:t>
              </a:r>
            </a:p>
          </p:txBody>
        </p:sp>
        <p:sp>
          <p:nvSpPr>
            <p:cNvPr id="64" name="Text Box 20"/>
            <p:cNvSpPr txBox="1">
              <a:spLocks noChangeArrowheads="1"/>
            </p:cNvSpPr>
            <p:nvPr/>
          </p:nvSpPr>
          <p:spPr bwMode="gray">
            <a:xfrm>
              <a:off x="3106954" y="6302384"/>
              <a:ext cx="2920755" cy="422406"/>
            </a:xfrm>
            <a:prstGeom prst="rect">
              <a:avLst/>
            </a:prstGeom>
            <a:noFill/>
            <a:ln w="3175">
              <a:solidFill>
                <a:schemeClr val="bg1">
                  <a:lumMod val="75000"/>
                </a:schemeClr>
              </a:solidFill>
              <a:miter lim="800000"/>
              <a:headEnd/>
              <a:tailEnd/>
            </a:ln>
          </p:spPr>
          <p:txBody>
            <a:bodyPr lIns="72000" tIns="72000" rIns="72000" bIns="72000">
              <a:spAutoFit/>
            </a:bodyPr>
            <a:lstStyle/>
            <a:p>
              <a:pPr algn="ctr" defTabSz="801688" eaLnBrk="1" hangingPunct="1">
                <a:spcAft>
                  <a:spcPts val="0"/>
                </a:spcAft>
                <a:defRPr/>
              </a:pPr>
              <a:r>
                <a:rPr lang="tr-TR" noProof="1">
                  <a:solidFill>
                    <a:srgbClr val="080808"/>
                  </a:solidFill>
                  <a:latin typeface="Cambria" pitchFamily="18" charset="0"/>
                  <a:cs typeface="Calibri" pitchFamily="34" charset="0"/>
                </a:rPr>
                <a:t>2-) MESLEK HASTALIKLARI</a:t>
              </a:r>
            </a:p>
          </p:txBody>
        </p:sp>
        <p:sp>
          <p:nvSpPr>
            <p:cNvPr id="65" name="Text Box 20"/>
            <p:cNvSpPr txBox="1">
              <a:spLocks noChangeArrowheads="1"/>
            </p:cNvSpPr>
            <p:nvPr/>
          </p:nvSpPr>
          <p:spPr bwMode="gray">
            <a:xfrm>
              <a:off x="6127712" y="6302384"/>
              <a:ext cx="2920755" cy="422406"/>
            </a:xfrm>
            <a:prstGeom prst="rect">
              <a:avLst/>
            </a:prstGeom>
            <a:noFill/>
            <a:ln w="3175">
              <a:solidFill>
                <a:schemeClr val="bg1">
                  <a:lumMod val="75000"/>
                </a:schemeClr>
              </a:solidFill>
              <a:miter lim="800000"/>
              <a:headEnd/>
              <a:tailEnd/>
            </a:ln>
          </p:spPr>
          <p:txBody>
            <a:bodyPr lIns="72000" tIns="72000" rIns="72000" bIns="72000">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noProof="1">
                  <a:solidFill>
                    <a:srgbClr val="080808"/>
                  </a:solidFill>
                  <a:latin typeface="Cambria" panose="02040503050406030204" pitchFamily="18" charset="0"/>
                  <a:ea typeface="Calibri" panose="020F0502020204030204" pitchFamily="34" charset="0"/>
                  <a:cs typeface="Calibri" panose="020F0502020204030204" pitchFamily="34" charset="0"/>
                </a:rPr>
                <a:t>3-) ÜRETİMİN DURMASI</a:t>
              </a:r>
            </a:p>
          </p:txBody>
        </p:sp>
      </p:grpSp>
      <p:sp>
        <p:nvSpPr>
          <p:cNvPr id="66" name="Altıgen 65"/>
          <p:cNvSpPr>
            <a:spLocks noChangeArrowheads="1"/>
          </p:cNvSpPr>
          <p:nvPr/>
        </p:nvSpPr>
        <p:spPr bwMode="auto">
          <a:xfrm>
            <a:off x="4470400" y="5657850"/>
            <a:ext cx="303213" cy="250825"/>
          </a:xfrm>
          <a:prstGeom prst="hexagon">
            <a:avLst>
              <a:gd name="adj" fmla="val 25089"/>
              <a:gd name="vf" fmla="val 115470"/>
            </a:avLst>
          </a:prstGeom>
          <a:solidFill>
            <a:srgbClr val="C00000"/>
          </a:solidFill>
          <a:ln w="28575">
            <a:solidFill>
              <a:srgbClr val="4D4D4D"/>
            </a:solidFill>
            <a:prstDash val="sysDot"/>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FFFFFF"/>
                </a:solidFill>
                <a:latin typeface="Cambria" panose="02040503050406030204" pitchFamily="18" charset="0"/>
              </a:rPr>
              <a:t>?</a:t>
            </a:r>
          </a:p>
        </p:txBody>
      </p:sp>
      <p:sp>
        <p:nvSpPr>
          <p:cNvPr id="67" name="Line 40"/>
          <p:cNvSpPr>
            <a:spLocks noChangeShapeType="1"/>
          </p:cNvSpPr>
          <p:nvPr/>
        </p:nvSpPr>
        <p:spPr bwMode="auto">
          <a:xfrm flipH="1">
            <a:off x="-57150" y="6534150"/>
            <a:ext cx="4032250" cy="0"/>
          </a:xfrm>
          <a:prstGeom prst="line">
            <a:avLst/>
          </a:prstGeom>
          <a:noFill/>
          <a:ln w="28575">
            <a:solidFill>
              <a:srgbClr val="4D4D4D"/>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68" name="Line 40"/>
          <p:cNvSpPr>
            <a:spLocks noChangeShapeType="1"/>
          </p:cNvSpPr>
          <p:nvPr/>
        </p:nvSpPr>
        <p:spPr bwMode="auto">
          <a:xfrm flipH="1">
            <a:off x="5067300" y="6519863"/>
            <a:ext cx="3922713" cy="0"/>
          </a:xfrm>
          <a:prstGeom prst="line">
            <a:avLst/>
          </a:prstGeom>
          <a:noFill/>
          <a:ln w="28575">
            <a:solidFill>
              <a:srgbClr val="4D4D4D"/>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69" name="Text Box 6"/>
          <p:cNvSpPr txBox="1">
            <a:spLocks noChangeArrowheads="1"/>
          </p:cNvSpPr>
          <p:nvPr/>
        </p:nvSpPr>
        <p:spPr bwMode="auto">
          <a:xfrm>
            <a:off x="3038475" y="6357938"/>
            <a:ext cx="2998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tr-TR" altLang="tr-TR" sz="1800" b="1" i="1">
                <a:solidFill>
                  <a:srgbClr val="292929"/>
                </a:solidFill>
                <a:latin typeface="Cambria" panose="02040503050406030204" pitchFamily="18" charset="0"/>
                <a:ea typeface="Calibri" panose="020F0502020204030204" pitchFamily="34" charset="0"/>
                <a:cs typeface="Calibri" panose="020F0502020204030204" pitchFamily="34" charset="0"/>
              </a:rPr>
              <a:t>Önlemek</a:t>
            </a:r>
            <a:endParaRPr lang="tr-TR" altLang="tr-TR" sz="1400" i="1">
              <a:solidFill>
                <a:srgbClr val="292929"/>
              </a:solidFill>
              <a:latin typeface="Cambria" panose="02040503050406030204" pitchFamily="18"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3136442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600"/>
                                        <p:tgtEl>
                                          <p:spTgt spid="41"/>
                                        </p:tgtEl>
                                      </p:cBhvr>
                                    </p:animEffect>
                                  </p:childTnLst>
                                </p:cTn>
                              </p:par>
                            </p:childTnLst>
                          </p:cTn>
                        </p:par>
                        <p:par>
                          <p:cTn id="17" fill="hold" nodeType="afterGroup">
                            <p:stCondLst>
                              <p:cond delay="600"/>
                            </p:stCondLst>
                            <p:childTnLst>
                              <p:par>
                                <p:cTn id="18" presetID="21" presetClass="entr" presetSubtype="1"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heel(1)">
                                      <p:cBhvr>
                                        <p:cTn id="20" dur="2000"/>
                                        <p:tgtEl>
                                          <p:spTgt spid="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nodeType="afterGroup">
                            <p:stCondLst>
                              <p:cond delay="500"/>
                            </p:stCondLst>
                            <p:childTnLst>
                              <p:par>
                                <p:cTn id="33" presetID="16" presetClass="entr" presetSubtype="2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arn(inVertical)">
                                      <p:cBhvr>
                                        <p:cTn id="35" dur="500"/>
                                        <p:tgtEl>
                                          <p:spTgt spid="4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nodeType="afterGroup">
                            <p:stCondLst>
                              <p:cond delay="500"/>
                            </p:stCondLst>
                            <p:childTnLst>
                              <p:par>
                                <p:cTn id="48" presetID="16" presetClass="entr" presetSubtype="21"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barn(inVertical)">
                                      <p:cBhvr>
                                        <p:cTn id="50" dur="500"/>
                                        <p:tgtEl>
                                          <p:spTgt spid="5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childTnLst>
                          </p:cTn>
                        </p:par>
                        <p:par>
                          <p:cTn id="62" fill="hold" nodeType="afterGroup">
                            <p:stCondLst>
                              <p:cond delay="500"/>
                            </p:stCondLst>
                            <p:childTnLst>
                              <p:par>
                                <p:cTn id="63" presetID="16" presetClass="entr" presetSubtype="21"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barn(inVertical)">
                                      <p:cBhvr>
                                        <p:cTn id="65" dur="500"/>
                                        <p:tgtEl>
                                          <p:spTgt spid="56"/>
                                        </p:tgtEl>
                                      </p:cBhvr>
                                    </p:animEffect>
                                  </p:childTnLst>
                                </p:cTn>
                              </p:par>
                            </p:childTnLst>
                          </p:cTn>
                        </p:par>
                        <p:par>
                          <p:cTn id="66" fill="hold" nodeType="afterGroup">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par>
                          <p:cTn id="75" fill="hold" nodeType="afterGroup">
                            <p:stCondLst>
                              <p:cond delay="500"/>
                            </p:stCondLst>
                            <p:childTnLst>
                              <p:par>
                                <p:cTn id="76" presetID="16" presetClass="entr" presetSubtype="21" fill="hold"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arn(inVertical)">
                                      <p:cBhvr>
                                        <p:cTn id="78" dur="500"/>
                                        <p:tgtEl>
                                          <p:spTgt spid="6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P spid="36" grpId="0" animBg="1"/>
      <p:bldP spid="37" grpId="0" animBg="1"/>
      <p:bldP spid="38" grpId="0" animBg="1"/>
      <p:bldP spid="39" grpId="0" animBg="1"/>
      <p:bldP spid="40" grpId="0" animBg="1"/>
      <p:bldP spid="41" grpId="0" animBg="1"/>
      <p:bldP spid="42" grpId="0" animBg="1"/>
      <p:bldP spid="43" grpId="0" animBg="1"/>
      <p:bldP spid="45" grpId="0"/>
      <p:bldP spid="47" grpId="0" animBg="1"/>
      <p:bldP spid="61" grpId="0" animBg="1"/>
      <p:bldP spid="66" grpId="0" animBg="1"/>
      <p:bldP spid="67" grpId="0" animBg="1"/>
      <p:bldP spid="68" grpId="0" animBg="1"/>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1"/>
          <p:cNvSpPr txBox="1">
            <a:spLocks noChangeArrowheads="1"/>
          </p:cNvSpPr>
          <p:nvPr/>
        </p:nvSpPr>
        <p:spPr bwMode="gray">
          <a:xfrm>
            <a:off x="0" y="-38108"/>
            <a:ext cx="9144000" cy="836621"/>
          </a:xfrm>
          <a:prstGeom prst="rect">
            <a:avLst/>
          </a:prstGeom>
          <a:solidFill>
            <a:srgbClr val="FFC000"/>
          </a:solidFill>
          <a:ln w="9525">
            <a:noFill/>
            <a:miter lim="800000"/>
            <a:headEnd/>
            <a:tailEnd/>
          </a:ln>
        </p:spPr>
        <p:txBody>
          <a:bodyPr lIns="0" rIns="0" anchor="ctr"/>
          <a:lstStyle/>
          <a:p>
            <a:pPr algn="ctr">
              <a:lnSpc>
                <a:spcPct val="90000"/>
              </a:lnSpc>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GÜVENLİĞİNİN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SAĞLANMASI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614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325688" y="4827588"/>
            <a:ext cx="4679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62"/>
          <p:cNvGrpSpPr>
            <a:grpSpLocks/>
          </p:cNvGrpSpPr>
          <p:nvPr/>
        </p:nvGrpSpPr>
        <p:grpSpPr bwMode="auto">
          <a:xfrm>
            <a:off x="3041650" y="2414588"/>
            <a:ext cx="3248025" cy="2884487"/>
            <a:chOff x="1869" y="1671"/>
            <a:chExt cx="2046" cy="1925"/>
          </a:xfrm>
        </p:grpSpPr>
        <p:sp>
          <p:nvSpPr>
            <p:cNvPr id="6167"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B9B1A"/>
                </a:gs>
                <a:gs pos="50000">
                  <a:srgbClr val="476711"/>
                </a:gs>
                <a:gs pos="100000">
                  <a:srgbClr val="6B9B1A"/>
                </a:gs>
              </a:gsLst>
              <a:lin ang="18900000" scaled="1"/>
            </a:gradFill>
            <a:ln w="9525">
              <a:solidFill>
                <a:srgbClr val="919191"/>
              </a:solidFill>
              <a:miter lim="800000"/>
              <a:headEnd/>
              <a:tailEnd/>
            </a:ln>
          </p:spPr>
          <p:txBody>
            <a:bodyPr wrap="none" anchor="ctr"/>
            <a:lstStyle/>
            <a:p>
              <a:endParaRPr lang="tr-TR"/>
            </a:p>
          </p:txBody>
        </p:sp>
        <p:sp>
          <p:nvSpPr>
            <p:cNvPr id="6168"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90BA45"/>
                </a:gs>
                <a:gs pos="50000">
                  <a:srgbClr val="5F7B2E"/>
                </a:gs>
                <a:gs pos="100000">
                  <a:srgbClr val="90BA45"/>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sp>
          <p:nvSpPr>
            <p:cNvPr id="6169" name="Freeform 39"/>
            <p:cNvSpPr>
              <a:spLocks/>
            </p:cNvSpPr>
            <p:nvPr/>
          </p:nvSpPr>
          <p:spPr bwMode="gray">
            <a:xfrm>
              <a:off x="2886" y="2072"/>
              <a:ext cx="760" cy="1313"/>
            </a:xfrm>
            <a:custGeom>
              <a:avLst/>
              <a:gdLst>
                <a:gd name="T0" fmla="*/ 51 w 1871"/>
                <a:gd name="T1" fmla="*/ 89 h 3220"/>
                <a:gd name="T2" fmla="*/ 0 w 1871"/>
                <a:gd name="T3" fmla="*/ 0 h 3220"/>
                <a:gd name="T4" fmla="*/ 0 w 1871"/>
                <a:gd name="T5" fmla="*/ 49 h 3220"/>
                <a:gd name="T6" fmla="*/ 51 w 1871"/>
                <a:gd name="T7" fmla="*/ 89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4C7013"/>
                </a:gs>
                <a:gs pos="50000">
                  <a:srgbClr val="324A0D"/>
                </a:gs>
                <a:gs pos="100000">
                  <a:srgbClr val="4C7013"/>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cxnSp>
          <p:nvCxnSpPr>
            <p:cNvPr id="6170"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a:extLst>
              <a:ext uri="{909E8E84-426E-40DD-AFC4-6F175D3DCCD1}">
                <a14:hiddenFill xmlns:a14="http://schemas.microsoft.com/office/drawing/2010/main">
                  <a:noFill/>
                </a14:hiddenFill>
              </a:ext>
            </a:extLst>
          </p:spPr>
        </p:cxnSp>
        <p:cxnSp>
          <p:nvCxnSpPr>
            <p:cNvPr id="6171"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a:extLst>
              <a:ext uri="{909E8E84-426E-40DD-AFC4-6F175D3DCCD1}">
                <a14:hiddenFill xmlns:a14="http://schemas.microsoft.com/office/drawing/2010/main">
                  <a:noFill/>
                </a14:hiddenFill>
              </a:ext>
            </a:extLst>
          </p:spPr>
        </p:cxnSp>
        <p:cxnSp>
          <p:nvCxnSpPr>
            <p:cNvPr id="6172"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a:extLst>
              <a:ext uri="{909E8E84-426E-40DD-AFC4-6F175D3DCCD1}">
                <a14:hiddenFill xmlns:a14="http://schemas.microsoft.com/office/drawing/2010/main">
                  <a:noFill/>
                </a14:hiddenFill>
              </a:ext>
            </a:extLst>
          </p:spPr>
        </p:cxnSp>
      </p:grpSp>
      <p:cxnSp>
        <p:nvCxnSpPr>
          <p:cNvPr id="6150" name="Gerade Verbindung mit Pfeil 12"/>
          <p:cNvCxnSpPr>
            <a:cxnSpLocks noChangeShapeType="1"/>
          </p:cNvCxnSpPr>
          <p:nvPr/>
        </p:nvCxnSpPr>
        <p:spPr bwMode="gray">
          <a:xfrm flipV="1">
            <a:off x="4641850" y="3503613"/>
            <a:ext cx="1633538" cy="606425"/>
          </a:xfrm>
          <a:prstGeom prst="straightConnector1">
            <a:avLst/>
          </a:prstGeom>
          <a:noFill/>
          <a:ln w="22225" algn="ctr">
            <a:solidFill>
              <a:srgbClr val="919191"/>
            </a:solidFill>
            <a:round/>
            <a:headEnd/>
            <a:tailEnd type="triangle" w="med" len="med"/>
          </a:ln>
          <a:extLst>
            <a:ext uri="{909E8E84-426E-40DD-AFC4-6F175D3DCCD1}">
              <a14:hiddenFill xmlns:a14="http://schemas.microsoft.com/office/drawing/2010/main">
                <a:noFill/>
              </a14:hiddenFill>
            </a:ext>
          </a:extLst>
        </p:spPr>
      </p:cxnSp>
      <p:cxnSp>
        <p:nvCxnSpPr>
          <p:cNvPr id="6151" name="Gerade Verbindung mit Pfeil 12"/>
          <p:cNvCxnSpPr>
            <a:cxnSpLocks noChangeShapeType="1"/>
          </p:cNvCxnSpPr>
          <p:nvPr/>
        </p:nvCxnSpPr>
        <p:spPr bwMode="gray">
          <a:xfrm flipH="1" flipV="1">
            <a:off x="3143250" y="3667125"/>
            <a:ext cx="1473200" cy="441325"/>
          </a:xfrm>
          <a:prstGeom prst="straightConnector1">
            <a:avLst/>
          </a:prstGeom>
          <a:noFill/>
          <a:ln w="22225" algn="ctr">
            <a:solidFill>
              <a:srgbClr val="919191"/>
            </a:solidFill>
            <a:round/>
            <a:headEnd/>
            <a:tailEnd type="triangle" w="med" len="med"/>
          </a:ln>
          <a:extLst>
            <a:ext uri="{909E8E84-426E-40DD-AFC4-6F175D3DCCD1}">
              <a14:hiddenFill xmlns:a14="http://schemas.microsoft.com/office/drawing/2010/main">
                <a:noFill/>
              </a14:hiddenFill>
            </a:ext>
          </a:extLst>
        </p:spPr>
      </p:cxnSp>
      <p:grpSp>
        <p:nvGrpSpPr>
          <p:cNvPr id="6152" name="Grup 16"/>
          <p:cNvGrpSpPr>
            <a:grpSpLocks/>
          </p:cNvGrpSpPr>
          <p:nvPr/>
        </p:nvGrpSpPr>
        <p:grpSpPr bwMode="auto">
          <a:xfrm>
            <a:off x="5883275" y="2660650"/>
            <a:ext cx="2997200" cy="1081088"/>
            <a:chOff x="5221685" y="2738614"/>
            <a:chExt cx="2997303" cy="1080000"/>
          </a:xfrm>
        </p:grpSpPr>
        <p:sp>
          <p:nvSpPr>
            <p:cNvPr id="18" name="Text Box 44"/>
            <p:cNvSpPr txBox="1">
              <a:spLocks noChangeArrowheads="1"/>
            </p:cNvSpPr>
            <p:nvPr/>
          </p:nvSpPr>
          <p:spPr bwMode="auto">
            <a:xfrm>
              <a:off x="5221685" y="3123989"/>
              <a:ext cx="1871727" cy="307665"/>
            </a:xfrm>
            <a:prstGeom prst="rect">
              <a:avLst/>
            </a:prstGeom>
            <a:noFill/>
            <a:ln w="3175">
              <a:solidFill>
                <a:schemeClr val="bg1">
                  <a:lumMod val="65000"/>
                </a:schemeClr>
              </a:solidFill>
              <a:miter lim="800000"/>
              <a:headEnd/>
              <a:tailEnd/>
            </a:ln>
          </p:spPr>
          <p:txBody>
            <a:bodyPr lIns="0" tIns="0" rIns="0" bIns="0" anchor="ctr">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tr-TR" altLang="tr-TR" sz="2000">
                  <a:solidFill>
                    <a:srgbClr val="292929"/>
                  </a:solidFill>
                  <a:ea typeface="Calibri" panose="020F0502020204030204" pitchFamily="34" charset="0"/>
                  <a:cs typeface="Calibri" panose="020F0502020204030204" pitchFamily="34" charset="0"/>
                </a:rPr>
                <a:t>Eğitim Kurumları</a:t>
              </a:r>
            </a:p>
          </p:txBody>
        </p:sp>
        <p:pic>
          <p:nvPicPr>
            <p:cNvPr id="19" name="Picture 2" descr="D:\DOKTOR\2-DRUZ\1. EĞİTİM KURUMU\1. İstanbuluzman\2-RESİMLER\Ev-Konut-Fabrika\School.png"/>
            <p:cNvPicPr>
              <a:picLocks noChangeAspect="1" noChangeArrowheads="1"/>
            </p:cNvPicPr>
            <p:nvPr/>
          </p:nvPicPr>
          <p:blipFill>
            <a:blip r:embed="rId3"/>
            <a:srcRect/>
            <a:stretch>
              <a:fillRect/>
            </a:stretch>
          </p:blipFill>
          <p:spPr bwMode="auto">
            <a:xfrm>
              <a:off x="7139451" y="2738614"/>
              <a:ext cx="1079537" cy="1080000"/>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6153" name="Grup 19"/>
          <p:cNvGrpSpPr>
            <a:grpSpLocks/>
          </p:cNvGrpSpPr>
          <p:nvPr/>
        </p:nvGrpSpPr>
        <p:grpSpPr bwMode="auto">
          <a:xfrm>
            <a:off x="5775325" y="5033963"/>
            <a:ext cx="2533650" cy="1079500"/>
            <a:chOff x="5386388" y="5140856"/>
            <a:chExt cx="2532561" cy="1080000"/>
          </a:xfrm>
        </p:grpSpPr>
        <p:sp>
          <p:nvSpPr>
            <p:cNvPr id="21" name="Text Box 6"/>
            <p:cNvSpPr txBox="1">
              <a:spLocks noChangeArrowheads="1"/>
            </p:cNvSpPr>
            <p:nvPr/>
          </p:nvSpPr>
          <p:spPr bwMode="auto">
            <a:xfrm>
              <a:off x="5386388" y="5504561"/>
              <a:ext cx="1404334" cy="358941"/>
            </a:xfrm>
            <a:prstGeom prst="rect">
              <a:avLst/>
            </a:prstGeom>
            <a:noFill/>
            <a:ln w="3175">
              <a:solidFill>
                <a:schemeClr val="bg1">
                  <a:lumMod val="65000"/>
                </a:schemeClr>
              </a:solidFill>
              <a:miter lim="800000"/>
              <a:headEnd/>
              <a:tailEnd/>
            </a:ln>
          </p:spPr>
          <p:txBody>
            <a:bodyPr lIns="0" tIns="0" rIns="0" bIns="0" anchor="ctr">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tr-TR" altLang="tr-TR" sz="2000" b="1">
                  <a:solidFill>
                    <a:srgbClr val="000000"/>
                  </a:solidFill>
                  <a:ea typeface="Calibri" panose="020F0502020204030204" pitchFamily="34" charset="0"/>
                  <a:cs typeface="Calibri" panose="020F0502020204030204" pitchFamily="34" charset="0"/>
                </a:rPr>
                <a:t>ÇALIŞANLAR</a:t>
              </a:r>
              <a:endParaRPr lang="en-GB" altLang="tr-TR" sz="2000">
                <a:solidFill>
                  <a:srgbClr val="000000"/>
                </a:solidFill>
                <a:ea typeface="Calibri" panose="020F0502020204030204" pitchFamily="34" charset="0"/>
                <a:cs typeface="Calibri" panose="020F0502020204030204" pitchFamily="34" charset="0"/>
              </a:endParaRPr>
            </a:p>
          </p:txBody>
        </p:sp>
        <p:pic>
          <p:nvPicPr>
            <p:cNvPr id="22" name="Picture 4" descr="D:\DOKTOR\2-DRUZ\1. EĞİTİM KURUMU\1. İstanbuluzman\2-RESİMLER\Meslekler\firefighter1 (2).png"/>
            <p:cNvPicPr>
              <a:picLocks noChangeAspect="1" noChangeArrowheads="1"/>
            </p:cNvPicPr>
            <p:nvPr/>
          </p:nvPicPr>
          <p:blipFill>
            <a:blip r:embed="rId4"/>
            <a:srcRect/>
            <a:stretch>
              <a:fillRect/>
            </a:stretch>
          </p:blipFill>
          <p:spPr bwMode="auto">
            <a:xfrm>
              <a:off x="6838327" y="5140856"/>
              <a:ext cx="1080622" cy="1080000"/>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6154" name="Grup 22"/>
          <p:cNvGrpSpPr>
            <a:grpSpLocks/>
          </p:cNvGrpSpPr>
          <p:nvPr/>
        </p:nvGrpSpPr>
        <p:grpSpPr bwMode="auto">
          <a:xfrm>
            <a:off x="1063625" y="5213350"/>
            <a:ext cx="2524125" cy="1079500"/>
            <a:chOff x="764925" y="5022056"/>
            <a:chExt cx="2525025" cy="1080000"/>
          </a:xfrm>
        </p:grpSpPr>
        <p:sp>
          <p:nvSpPr>
            <p:cNvPr id="24" name="Text Box 6"/>
            <p:cNvSpPr txBox="1">
              <a:spLocks noChangeArrowheads="1"/>
            </p:cNvSpPr>
            <p:nvPr/>
          </p:nvSpPr>
          <p:spPr bwMode="auto">
            <a:xfrm>
              <a:off x="1886100" y="5382586"/>
              <a:ext cx="1403850" cy="360529"/>
            </a:xfrm>
            <a:prstGeom prst="rect">
              <a:avLst/>
            </a:prstGeom>
            <a:noFill/>
            <a:ln w="3175">
              <a:solidFill>
                <a:schemeClr val="bg1">
                  <a:lumMod val="65000"/>
                </a:schemeClr>
              </a:solidFill>
              <a:miter lim="800000"/>
              <a:headEnd/>
              <a:tailEnd/>
            </a:ln>
          </p:spPr>
          <p:txBody>
            <a:bodyPr lIns="0" tIns="0" rIns="0" bIns="0" anchor="ctr">
              <a:spAutoFit/>
            </a:bodyPr>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tr-TR" altLang="tr-TR" sz="2000" b="1">
                  <a:solidFill>
                    <a:srgbClr val="000000"/>
                  </a:solidFill>
                  <a:ea typeface="Calibri" panose="020F0502020204030204" pitchFamily="34" charset="0"/>
                  <a:cs typeface="Calibri" panose="020F0502020204030204" pitchFamily="34" charset="0"/>
                </a:rPr>
                <a:t>İŞVEREN</a:t>
              </a:r>
              <a:endParaRPr lang="tr-TR" altLang="tr-TR" sz="2000">
                <a:solidFill>
                  <a:srgbClr val="000000"/>
                </a:solidFill>
                <a:ea typeface="Calibri" panose="020F0502020204030204" pitchFamily="34" charset="0"/>
                <a:cs typeface="Calibri" panose="020F0502020204030204" pitchFamily="34" charset="0"/>
              </a:endParaRPr>
            </a:p>
          </p:txBody>
        </p:sp>
        <p:pic>
          <p:nvPicPr>
            <p:cNvPr id="25" name="Picture 5" descr="D:\DOKTOR\2-DRUZ\1. EĞİTİM KURUMU\1. İstanbuluzman\2-RESİMLER\Meslekler\4.png"/>
            <p:cNvPicPr>
              <a:picLocks noChangeAspect="1" noChangeArrowheads="1"/>
            </p:cNvPicPr>
            <p:nvPr/>
          </p:nvPicPr>
          <p:blipFill>
            <a:blip r:embed="rId5"/>
            <a:srcRect/>
            <a:stretch>
              <a:fillRect/>
            </a:stretch>
          </p:blipFill>
          <p:spPr bwMode="auto">
            <a:xfrm>
              <a:off x="764925" y="5022056"/>
              <a:ext cx="1079885" cy="1080000"/>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6155" name="Grup 25"/>
          <p:cNvGrpSpPr>
            <a:grpSpLocks/>
          </p:cNvGrpSpPr>
          <p:nvPr/>
        </p:nvGrpSpPr>
        <p:grpSpPr bwMode="auto">
          <a:xfrm>
            <a:off x="3403600" y="1516063"/>
            <a:ext cx="2525713" cy="1079500"/>
            <a:chOff x="2764236" y="1386304"/>
            <a:chExt cx="2524846" cy="1080000"/>
          </a:xfrm>
        </p:grpSpPr>
        <p:sp>
          <p:nvSpPr>
            <p:cNvPr id="27" name="Text Box 44"/>
            <p:cNvSpPr txBox="1">
              <a:spLocks noChangeArrowheads="1"/>
            </p:cNvSpPr>
            <p:nvPr/>
          </p:nvSpPr>
          <p:spPr bwMode="auto">
            <a:xfrm>
              <a:off x="3884626" y="1753186"/>
              <a:ext cx="1404456" cy="360530"/>
            </a:xfrm>
            <a:prstGeom prst="rect">
              <a:avLst/>
            </a:prstGeom>
            <a:noFill/>
            <a:ln w="3175">
              <a:solidFill>
                <a:schemeClr val="bg1">
                  <a:lumMod val="65000"/>
                </a:schemeClr>
              </a:solidFill>
              <a:miter lim="800000"/>
              <a:headEnd/>
              <a:tailEnd/>
            </a:ln>
          </p:spPr>
          <p:txBody>
            <a:bodyPr lIns="0" tIns="0" rIns="0" bIns="0" anchor="ctr">
              <a:spAutoFit/>
            </a:bodyPr>
            <a:lstStyle/>
            <a:p>
              <a:pPr algn="ctr" defTabSz="801688">
                <a:spcBef>
                  <a:spcPct val="20000"/>
                </a:spcBef>
                <a:defRPr/>
              </a:pPr>
              <a:r>
                <a:rPr lang="tr-TR" sz="2000" b="1" dirty="0">
                  <a:solidFill>
                    <a:srgbClr val="000000"/>
                  </a:solidFill>
                  <a:latin typeface="Calibri" pitchFamily="34" charset="0"/>
                  <a:cs typeface="Calibri" pitchFamily="34" charset="0"/>
                </a:rPr>
                <a:t>DEVLET</a:t>
              </a:r>
              <a:endParaRPr lang="tr-TR" sz="2000" dirty="0">
                <a:solidFill>
                  <a:srgbClr val="000000"/>
                </a:solidFill>
                <a:latin typeface="Calibri" pitchFamily="34" charset="0"/>
                <a:cs typeface="Calibri" pitchFamily="34" charset="0"/>
              </a:endParaRPr>
            </a:p>
          </p:txBody>
        </p:sp>
        <p:pic>
          <p:nvPicPr>
            <p:cNvPr id="28" name="Picture 6" descr="D:\DOKTOR\2-DRUZ\1. EĞİTİM KURUMU\1. İstanbuluzman\2-RESİMLER\Meslekler\invisible.png"/>
            <p:cNvPicPr>
              <a:picLocks noChangeAspect="1" noChangeArrowheads="1"/>
            </p:cNvPicPr>
            <p:nvPr/>
          </p:nvPicPr>
          <p:blipFill>
            <a:blip r:embed="rId6"/>
            <a:srcRect/>
            <a:stretch>
              <a:fillRect/>
            </a:stretch>
          </p:blipFill>
          <p:spPr bwMode="auto">
            <a:xfrm>
              <a:off x="2764236" y="1386304"/>
              <a:ext cx="1080717" cy="10800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6156" name="Grup 28"/>
          <p:cNvGrpSpPr>
            <a:grpSpLocks/>
          </p:cNvGrpSpPr>
          <p:nvPr/>
        </p:nvGrpSpPr>
        <p:grpSpPr bwMode="auto">
          <a:xfrm>
            <a:off x="257175" y="2738438"/>
            <a:ext cx="2989263" cy="1081087"/>
            <a:chOff x="695325" y="2536825"/>
            <a:chExt cx="2988410" cy="1080000"/>
          </a:xfrm>
        </p:grpSpPr>
        <p:sp>
          <p:nvSpPr>
            <p:cNvPr id="30" name="Text Box 44"/>
            <p:cNvSpPr txBox="1">
              <a:spLocks noChangeArrowheads="1"/>
            </p:cNvSpPr>
            <p:nvPr/>
          </p:nvSpPr>
          <p:spPr bwMode="auto">
            <a:xfrm>
              <a:off x="1811020" y="2773124"/>
              <a:ext cx="1872715" cy="615331"/>
            </a:xfrm>
            <a:prstGeom prst="rect">
              <a:avLst/>
            </a:prstGeom>
            <a:noFill/>
            <a:ln w="3175">
              <a:solidFill>
                <a:schemeClr val="bg1">
                  <a:lumMod val="65000"/>
                </a:schemeClr>
              </a:solidFill>
              <a:miter lim="800000"/>
              <a:headEnd/>
              <a:tailEnd/>
            </a:ln>
          </p:spPr>
          <p:txBody>
            <a:bodyPr lIns="0" tIns="0" rIns="0" bIns="0" anchor="ctr">
              <a:spAutoFit/>
            </a:bodyPr>
            <a:lstStyle/>
            <a:p>
              <a:pPr algn="ctr" defTabSz="801688">
                <a:spcBef>
                  <a:spcPts val="0"/>
                </a:spcBef>
                <a:defRPr/>
              </a:pPr>
              <a:r>
                <a:rPr lang="tr-TR" sz="2000" dirty="0">
                  <a:solidFill>
                    <a:srgbClr val="292929"/>
                  </a:solidFill>
                  <a:latin typeface="Calibri" pitchFamily="34" charset="0"/>
                  <a:cs typeface="Calibri" pitchFamily="34" charset="0"/>
                </a:rPr>
                <a:t>Meslek Örgütleri</a:t>
              </a:r>
            </a:p>
            <a:p>
              <a:pPr algn="ctr" defTabSz="801688">
                <a:spcBef>
                  <a:spcPts val="0"/>
                </a:spcBef>
                <a:defRPr/>
              </a:pPr>
              <a:r>
                <a:rPr lang="tr-TR" sz="2000" dirty="0">
                  <a:solidFill>
                    <a:srgbClr val="292929"/>
                  </a:solidFill>
                  <a:latin typeface="Calibri" pitchFamily="34" charset="0"/>
                  <a:cs typeface="Calibri" pitchFamily="34" charset="0"/>
                </a:rPr>
                <a:t>Sendikalar</a:t>
              </a:r>
            </a:p>
          </p:txBody>
        </p:sp>
        <p:pic>
          <p:nvPicPr>
            <p:cNvPr id="31" name="Picture 7" descr="D:\DOKTOR\2-DRUZ\1. EĞİTİM KURUMU\1. İstanbuluzman\2-RESİMLER\Ev-Konut-Fabrika\building (1).png"/>
            <p:cNvPicPr>
              <a:picLocks noChangeAspect="1" noChangeArrowheads="1"/>
            </p:cNvPicPr>
            <p:nvPr/>
          </p:nvPicPr>
          <p:blipFill>
            <a:blip r:embed="rId7"/>
            <a:srcRect/>
            <a:stretch>
              <a:fillRect/>
            </a:stretch>
          </p:blipFill>
          <p:spPr bwMode="auto">
            <a:xfrm>
              <a:off x="695325" y="2536825"/>
              <a:ext cx="1080780" cy="1080000"/>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4" name="Slayt Numarası Yer Tutucusu 3"/>
          <p:cNvSpPr>
            <a:spLocks noGrp="1"/>
          </p:cNvSpPr>
          <p:nvPr>
            <p:ph type="sldNum" sz="quarter" idx="12"/>
          </p:nvPr>
        </p:nvSpPr>
        <p:spPr/>
        <p:txBody>
          <a:bodyPr/>
          <a:lstStyle/>
          <a:p>
            <a:fld id="{B1DEFA8C-F947-479F-BE07-76B6B3F80BF1}" type="slidenum">
              <a:rPr lang="tr-TR" smtClean="0"/>
              <a:pPr/>
              <a:t>6</a:t>
            </a:fld>
            <a:endParaRPr lang="tr-TR"/>
          </a:p>
        </p:txBody>
      </p:sp>
    </p:spTree>
    <p:extLst>
      <p:ext uri="{BB962C8B-B14F-4D97-AF65-F5344CB8AC3E}">
        <p14:creationId xmlns:p14="http://schemas.microsoft.com/office/powerpoint/2010/main" val="786428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Grp="1" noChangeArrowheads="1"/>
          </p:cNvSpPr>
          <p:nvPr>
            <p:ph type="title"/>
          </p:nvPr>
        </p:nvSpPr>
        <p:spPr>
          <a:xfrm>
            <a:off x="0" y="0"/>
            <a:ext cx="9144000" cy="836712"/>
          </a:xfrm>
          <a:solidFill>
            <a:srgbClr val="FFC000"/>
          </a:solidFill>
          <a:extLst/>
        </p:spPr>
        <p:txBody>
          <a:body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ÇERNOBİL KAZASI</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9220"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sp>
        <p:nvSpPr>
          <p:cNvPr id="5125" name="İçerik Yer Tutucusu 1"/>
          <p:cNvSpPr>
            <a:spLocks noGrp="1"/>
          </p:cNvSpPr>
          <p:nvPr>
            <p:ph idx="1"/>
          </p:nvPr>
        </p:nvSpPr>
        <p:spPr>
          <a:xfrm>
            <a:off x="154424" y="1340768"/>
            <a:ext cx="5400600" cy="5047889"/>
          </a:xfrm>
        </p:spPr>
        <p:txBody>
          <a:bodyPr>
            <a:normAutofit lnSpcReduction="10000"/>
          </a:bodyPr>
          <a:lstStyle/>
          <a:p>
            <a:pPr marL="0" indent="0" algn="just">
              <a:buFont typeface="Arial" panose="020B0604020202020204" pitchFamily="34" charset="0"/>
              <a:buNone/>
              <a:defRPr/>
            </a:pPr>
            <a:r>
              <a:rPr lang="tr-TR" altLang="tr-TR" sz="2400" b="1" dirty="0" smtClean="0"/>
              <a:t>Güvenlik Kültürü kavramı, </a:t>
            </a:r>
            <a:r>
              <a:rPr lang="tr-TR" altLang="tr-TR" sz="2400" dirty="0" smtClean="0"/>
              <a:t>ilk olarak 26 Nisan 1986 yılında meydana gelen Çernobil nükleer santral kazası/afeti sonrasında, 1987 OECD Nükleer Ajans Raporunda dikkati çekmektedir.</a:t>
            </a:r>
          </a:p>
          <a:p>
            <a:pPr marL="0" indent="0" algn="just">
              <a:buFont typeface="Arial" panose="020B0604020202020204" pitchFamily="34" charset="0"/>
              <a:buNone/>
              <a:defRPr/>
            </a:pPr>
            <a:endParaRPr lang="tr-TR" altLang="tr-TR" sz="2400" dirty="0" smtClean="0"/>
          </a:p>
          <a:p>
            <a:pPr marL="0" indent="0" algn="just">
              <a:buFont typeface="Arial" panose="020B0604020202020204" pitchFamily="34" charset="0"/>
              <a:buNone/>
              <a:defRPr/>
            </a:pPr>
            <a:r>
              <a:rPr lang="tr-TR" altLang="tr-TR" sz="2400" b="1" u="sng" dirty="0" smtClean="0">
                <a:solidFill>
                  <a:srgbClr val="FF0000"/>
                </a:solidFill>
              </a:rPr>
              <a:t>KAZA NEDENİ: </a:t>
            </a:r>
          </a:p>
          <a:p>
            <a:pPr algn="just">
              <a:buFont typeface="Wingdings" panose="05000000000000000000" pitchFamily="2" charset="2"/>
              <a:buChar char="§"/>
              <a:defRPr/>
            </a:pPr>
            <a:r>
              <a:rPr lang="tr-TR" altLang="tr-TR" sz="2400" dirty="0" smtClean="0"/>
              <a:t>Her biri 1.000 </a:t>
            </a:r>
            <a:r>
              <a:rPr lang="tr-TR" altLang="tr-TR" sz="2400" dirty="0" err="1" smtClean="0"/>
              <a:t>Megawatt</a:t>
            </a:r>
            <a:r>
              <a:rPr lang="tr-TR" altLang="tr-TR" sz="2400" dirty="0" smtClean="0"/>
              <a:t> (MW) gücünde olan dört reaktörün hatalı tasarımı</a:t>
            </a:r>
          </a:p>
          <a:p>
            <a:pPr algn="just">
              <a:buFont typeface="Wingdings" panose="05000000000000000000" pitchFamily="2" charset="2"/>
              <a:buChar char="§"/>
              <a:defRPr/>
            </a:pPr>
            <a:r>
              <a:rPr lang="tr-TR" altLang="tr-TR" sz="2400" dirty="0" smtClean="0"/>
              <a:t>Reaktörlerden birinde deney yapmak için </a:t>
            </a:r>
            <a:r>
              <a:rPr lang="tr-TR" altLang="tr-TR" sz="2400" dirty="0" smtClean="0">
                <a:solidFill>
                  <a:srgbClr val="0070C0"/>
                </a:solidFill>
              </a:rPr>
              <a:t>güvenlik sisteminin devre dışı bırakılıp</a:t>
            </a:r>
            <a:r>
              <a:rPr lang="tr-TR" altLang="tr-TR" sz="2400" dirty="0" smtClean="0"/>
              <a:t> </a:t>
            </a:r>
            <a:r>
              <a:rPr lang="tr-TR" altLang="tr-TR" sz="2400" dirty="0" err="1" smtClean="0"/>
              <a:t>peşpeşe</a:t>
            </a:r>
            <a:r>
              <a:rPr lang="tr-TR" altLang="tr-TR" sz="2400" dirty="0" smtClean="0"/>
              <a:t> hatalar meydana gelmesi nedeniyle oldu.</a:t>
            </a:r>
          </a:p>
        </p:txBody>
      </p:sp>
      <p:pic>
        <p:nvPicPr>
          <p:cNvPr id="922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3008312"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ayt Numarası Yer Tutucusu 3"/>
          <p:cNvSpPr>
            <a:spLocks noGrp="1"/>
          </p:cNvSpPr>
          <p:nvPr>
            <p:ph type="sldNum" sz="quarter" idx="12"/>
          </p:nvPr>
        </p:nvSpPr>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134940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Grp="1" noChangeArrowheads="1"/>
          </p:cNvSpPr>
          <p:nvPr>
            <p:ph type="title"/>
          </p:nvPr>
        </p:nvSpPr>
        <p:spPr>
          <a:xfrm>
            <a:off x="-24214" y="-24885"/>
            <a:ext cx="9168214" cy="861597"/>
          </a:xfrm>
          <a:solidFill>
            <a:srgbClr val="FFC000"/>
          </a:solidFill>
          <a:extLst/>
        </p:spPr>
        <p:txBody>
          <a:body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GÜVENLİK KÜLTÜRÜ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7172" name="İçerik Yer Tutucusu 1"/>
          <p:cNvSpPr>
            <a:spLocks noGrp="1"/>
          </p:cNvSpPr>
          <p:nvPr>
            <p:ph idx="1"/>
          </p:nvPr>
        </p:nvSpPr>
        <p:spPr>
          <a:xfrm>
            <a:off x="339065" y="1556792"/>
            <a:ext cx="5033441" cy="4670003"/>
          </a:xfrm>
        </p:spPr>
        <p:txBody>
          <a:bodyPr/>
          <a:lstStyle/>
          <a:p>
            <a:pPr marL="0" indent="0">
              <a:buFont typeface="Arial" panose="020B0604020202020204" pitchFamily="34" charset="0"/>
              <a:buNone/>
            </a:pPr>
            <a:r>
              <a:rPr lang="tr-TR" altLang="tr-TR" sz="2400" b="1" dirty="0" smtClean="0"/>
              <a:t>Güvenlik kültürü: </a:t>
            </a:r>
            <a:r>
              <a:rPr lang="tr-TR" altLang="tr-TR" sz="2400" dirty="0" smtClean="0"/>
              <a:t>Her bir grupta veya her bir organizasyonun her kademesinde bulunan her bir personelin, işçi ve toplum güvenliğine verdiği </a:t>
            </a:r>
            <a:r>
              <a:rPr lang="tr-TR" altLang="tr-TR" sz="2400" dirty="0" smtClean="0">
                <a:solidFill>
                  <a:srgbClr val="FF0000"/>
                </a:solidFill>
              </a:rPr>
              <a:t>öncelik ve değeri</a:t>
            </a:r>
            <a:r>
              <a:rPr lang="tr-TR" altLang="tr-TR" sz="2400" dirty="0" smtClean="0"/>
              <a:t> ifade eder.  </a:t>
            </a:r>
          </a:p>
          <a:p>
            <a:pPr marL="0" indent="0">
              <a:buFont typeface="Arial" panose="020B0604020202020204" pitchFamily="34" charset="0"/>
              <a:buNone/>
            </a:pPr>
            <a:r>
              <a:rPr lang="tr-TR" altLang="tr-TR" sz="2400" b="1" dirty="0" smtClean="0"/>
              <a:t>(</a:t>
            </a:r>
            <a:r>
              <a:rPr lang="tr-TR" altLang="tr-TR" sz="2400" b="1" dirty="0" err="1" smtClean="0"/>
              <a:t>Von</a:t>
            </a:r>
            <a:r>
              <a:rPr lang="tr-TR" altLang="tr-TR" sz="2400" b="1" dirty="0" smtClean="0"/>
              <a:t> </a:t>
            </a:r>
            <a:r>
              <a:rPr lang="tr-TR" altLang="tr-TR" sz="2400" b="1" dirty="0" err="1" smtClean="0"/>
              <a:t>Thaden</a:t>
            </a:r>
            <a:r>
              <a:rPr lang="tr-TR" altLang="tr-TR" sz="2400" b="1" dirty="0" smtClean="0"/>
              <a:t> &amp; </a:t>
            </a:r>
            <a:r>
              <a:rPr lang="tr-TR" altLang="tr-TR" sz="2400" b="1" dirty="0" err="1" smtClean="0"/>
              <a:t>Gibbons</a:t>
            </a:r>
            <a:r>
              <a:rPr lang="tr-TR" altLang="tr-TR" sz="2400" b="1" dirty="0" smtClean="0"/>
              <a:t>)</a:t>
            </a:r>
          </a:p>
          <a:p>
            <a:pPr marL="0" indent="0">
              <a:buFont typeface="Arial" panose="020B0604020202020204" pitchFamily="34" charset="0"/>
              <a:buNone/>
            </a:pPr>
            <a:endParaRPr lang="tr-TR" altLang="tr-TR" sz="2400" b="1" dirty="0" smtClean="0"/>
          </a:p>
          <a:p>
            <a:pPr marL="0" indent="0">
              <a:buFont typeface="Arial" panose="020B0604020202020204" pitchFamily="34" charset="0"/>
              <a:buNone/>
            </a:pPr>
            <a:r>
              <a:rPr lang="tr-TR" altLang="tr-TR" sz="2400" b="1" dirty="0" smtClean="0"/>
              <a:t>Güvenlik kültürü: </a:t>
            </a:r>
            <a:r>
              <a:rPr lang="tr-TR" altLang="tr-TR" sz="2400" dirty="0" smtClean="0"/>
              <a:t>Bir örgütteki (işyeri vb.) bütün üyelerin risk, kaza ve hastalıklar hakkında paylaştığı </a:t>
            </a:r>
            <a:r>
              <a:rPr lang="tr-TR" altLang="tr-TR" sz="2400" dirty="0" smtClean="0">
                <a:solidFill>
                  <a:srgbClr val="FF0000"/>
                </a:solidFill>
              </a:rPr>
              <a:t>fikir </a:t>
            </a:r>
            <a:r>
              <a:rPr lang="tr-TR" altLang="tr-TR" sz="2400" dirty="0" smtClean="0"/>
              <a:t>ve</a:t>
            </a:r>
            <a:r>
              <a:rPr lang="tr-TR" altLang="tr-TR" sz="2400" dirty="0" smtClean="0">
                <a:solidFill>
                  <a:srgbClr val="FF0000"/>
                </a:solidFill>
              </a:rPr>
              <a:t> inançlar </a:t>
            </a:r>
            <a:r>
              <a:rPr lang="tr-TR" altLang="tr-TR" sz="2400" dirty="0" smtClean="0"/>
              <a:t>bütünüdür.</a:t>
            </a:r>
          </a:p>
        </p:txBody>
      </p:sp>
      <p:sp>
        <p:nvSpPr>
          <p:cNvPr id="7173"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548" y="2132856"/>
            <a:ext cx="3445228" cy="3096344"/>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2760374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İçerik Yer Tutucusu 1"/>
          <p:cNvSpPr>
            <a:spLocks noGrp="1"/>
          </p:cNvSpPr>
          <p:nvPr>
            <p:ph idx="1"/>
          </p:nvPr>
        </p:nvSpPr>
        <p:spPr>
          <a:xfrm>
            <a:off x="323528" y="1614749"/>
            <a:ext cx="5033441" cy="4670003"/>
          </a:xfrm>
        </p:spPr>
        <p:txBody>
          <a:bodyPr/>
          <a:lstStyle/>
          <a:p>
            <a:pPr marL="0" lvl="0" indent="0" algn="just" eaLnBrk="1" hangingPunct="1">
              <a:lnSpc>
                <a:spcPct val="150000"/>
              </a:lnSpc>
              <a:spcBef>
                <a:spcPct val="0"/>
              </a:spcBef>
              <a:buNone/>
              <a:tabLst>
                <a:tab pos="358775" algn="l"/>
              </a:tabLst>
            </a:pPr>
            <a:r>
              <a:rPr lang="tr-TR" sz="1900" b="1" dirty="0">
                <a:solidFill>
                  <a:prstClr val="black"/>
                </a:solidFill>
                <a:latin typeface="Arial" charset="0"/>
                <a:cs typeface="Arial" charset="0"/>
              </a:rPr>
              <a:t>Olay gerçekleştikten sonra yapılan uygulamaları </a:t>
            </a:r>
            <a:r>
              <a:rPr lang="tr-TR" sz="1900" dirty="0">
                <a:solidFill>
                  <a:prstClr val="black"/>
                </a:solidFill>
                <a:latin typeface="Arial" charset="0"/>
                <a:cs typeface="Arial" charset="0"/>
              </a:rPr>
              <a:t>(reaktif, tepkisel) içeren </a:t>
            </a:r>
            <a:r>
              <a:rPr lang="tr-TR" sz="1900" b="1" dirty="0">
                <a:solidFill>
                  <a:srgbClr val="FF0000"/>
                </a:solidFill>
                <a:latin typeface="Arial" charset="0"/>
                <a:cs typeface="Arial" charset="0"/>
              </a:rPr>
              <a:t>geleneksel yaklaşım </a:t>
            </a:r>
            <a:r>
              <a:rPr lang="tr-TR" sz="1900" dirty="0">
                <a:solidFill>
                  <a:prstClr val="black"/>
                </a:solidFill>
                <a:latin typeface="Arial" charset="0"/>
                <a:cs typeface="Arial" charset="0"/>
              </a:rPr>
              <a:t>olay sonrası inceleme ve işin yeniden düzenlenmesine odaklanır</a:t>
            </a:r>
            <a:r>
              <a:rPr lang="tr-TR" sz="1900" dirty="0" smtClean="0">
                <a:solidFill>
                  <a:prstClr val="black"/>
                </a:solidFill>
                <a:latin typeface="Arial" charset="0"/>
                <a:cs typeface="Arial" charset="0"/>
              </a:rPr>
              <a:t>.</a:t>
            </a:r>
          </a:p>
          <a:p>
            <a:pPr marL="0" lvl="0" indent="0" algn="just" eaLnBrk="1" hangingPunct="1">
              <a:lnSpc>
                <a:spcPct val="150000"/>
              </a:lnSpc>
              <a:spcBef>
                <a:spcPct val="0"/>
              </a:spcBef>
              <a:buNone/>
              <a:tabLst>
                <a:tab pos="358775" algn="l"/>
              </a:tabLst>
            </a:pPr>
            <a:r>
              <a:rPr lang="tr-TR" sz="600" dirty="0" smtClean="0">
                <a:solidFill>
                  <a:prstClr val="black"/>
                </a:solidFill>
                <a:latin typeface="Arial" charset="0"/>
                <a:cs typeface="Arial" charset="0"/>
              </a:rPr>
              <a:t> </a:t>
            </a:r>
            <a:endParaRPr lang="tr-TR" sz="600" dirty="0">
              <a:solidFill>
                <a:prstClr val="black"/>
              </a:solidFill>
              <a:latin typeface="Arial" charset="0"/>
              <a:cs typeface="Arial" charset="0"/>
            </a:endParaRPr>
          </a:p>
          <a:p>
            <a:pPr marL="0" lvl="0" indent="0" algn="just" eaLnBrk="1" hangingPunct="1">
              <a:lnSpc>
                <a:spcPct val="150000"/>
              </a:lnSpc>
              <a:spcBef>
                <a:spcPct val="0"/>
              </a:spcBef>
              <a:buNone/>
              <a:tabLst>
                <a:tab pos="358775" algn="l"/>
              </a:tabLst>
            </a:pPr>
            <a:r>
              <a:rPr lang="tr-TR" sz="1900" b="1" dirty="0" smtClean="0">
                <a:solidFill>
                  <a:srgbClr val="0070C0"/>
                </a:solidFill>
                <a:latin typeface="Arial" charset="0"/>
                <a:cs typeface="Arial" charset="0"/>
              </a:rPr>
              <a:t>Çağdaş </a:t>
            </a:r>
            <a:r>
              <a:rPr lang="tr-TR" sz="1900" b="1" dirty="0">
                <a:solidFill>
                  <a:srgbClr val="0070C0"/>
                </a:solidFill>
                <a:latin typeface="Arial" charset="0"/>
                <a:cs typeface="Arial" charset="0"/>
              </a:rPr>
              <a:t>yaklaşım</a:t>
            </a:r>
            <a:r>
              <a:rPr lang="tr-TR" sz="1900" dirty="0">
                <a:solidFill>
                  <a:prstClr val="black"/>
                </a:solidFill>
                <a:latin typeface="Arial" charset="0"/>
                <a:cs typeface="Arial" charset="0"/>
              </a:rPr>
              <a:t> </a:t>
            </a:r>
            <a:r>
              <a:rPr lang="tr-TR" sz="1900" b="1" dirty="0">
                <a:solidFill>
                  <a:prstClr val="black"/>
                </a:solidFill>
                <a:latin typeface="Arial" charset="0"/>
                <a:cs typeface="Arial" charset="0"/>
              </a:rPr>
              <a:t>olay gerçekleşmeden öncesine</a:t>
            </a:r>
            <a:r>
              <a:rPr lang="tr-TR" sz="1900" dirty="0">
                <a:solidFill>
                  <a:prstClr val="black"/>
                </a:solidFill>
                <a:latin typeface="Arial" charset="0"/>
                <a:cs typeface="Arial" charset="0"/>
              </a:rPr>
              <a:t>, çalışanlara ve güvenli olmayan uygulamalara odaklanır. </a:t>
            </a:r>
            <a:endParaRPr lang="tr-TR" sz="1900" dirty="0" smtClean="0">
              <a:solidFill>
                <a:prstClr val="black"/>
              </a:solidFill>
              <a:latin typeface="Arial" charset="0"/>
              <a:cs typeface="Arial" charset="0"/>
            </a:endParaRPr>
          </a:p>
          <a:p>
            <a:pPr marL="0" lvl="0" indent="0" algn="just" eaLnBrk="1" hangingPunct="1">
              <a:lnSpc>
                <a:spcPct val="150000"/>
              </a:lnSpc>
              <a:spcBef>
                <a:spcPct val="0"/>
              </a:spcBef>
              <a:buNone/>
              <a:tabLst>
                <a:tab pos="358775" algn="l"/>
              </a:tabLst>
            </a:pPr>
            <a:endParaRPr lang="tr-TR" sz="600" dirty="0" smtClean="0">
              <a:solidFill>
                <a:prstClr val="black"/>
              </a:solidFill>
              <a:latin typeface="Arial" charset="0"/>
              <a:cs typeface="Arial" charset="0"/>
            </a:endParaRPr>
          </a:p>
          <a:p>
            <a:pPr marL="0" lvl="0" indent="0" algn="just" eaLnBrk="1" hangingPunct="1">
              <a:lnSpc>
                <a:spcPct val="150000"/>
              </a:lnSpc>
              <a:spcBef>
                <a:spcPct val="0"/>
              </a:spcBef>
              <a:buNone/>
              <a:tabLst>
                <a:tab pos="358775" algn="l"/>
              </a:tabLst>
            </a:pPr>
            <a:r>
              <a:rPr lang="tr-TR" sz="1900" b="1" dirty="0" err="1" smtClean="0">
                <a:solidFill>
                  <a:srgbClr val="FF0000"/>
                </a:solidFill>
                <a:latin typeface="Arial" charset="0"/>
                <a:cs typeface="Arial" charset="0"/>
              </a:rPr>
              <a:t>Proaktif</a:t>
            </a:r>
            <a:r>
              <a:rPr lang="tr-TR" sz="1900" b="1" dirty="0" smtClean="0">
                <a:solidFill>
                  <a:srgbClr val="FF0000"/>
                </a:solidFill>
                <a:latin typeface="Arial" charset="0"/>
                <a:cs typeface="Arial" charset="0"/>
              </a:rPr>
              <a:t> </a:t>
            </a:r>
            <a:r>
              <a:rPr lang="tr-TR" sz="1900" b="1" dirty="0">
                <a:solidFill>
                  <a:srgbClr val="FF0000"/>
                </a:solidFill>
                <a:latin typeface="Arial" charset="0"/>
                <a:cs typeface="Arial" charset="0"/>
              </a:rPr>
              <a:t>yaklaşımın </a:t>
            </a:r>
            <a:r>
              <a:rPr lang="tr-TR" sz="1900" dirty="0">
                <a:solidFill>
                  <a:prstClr val="black"/>
                </a:solidFill>
                <a:latin typeface="Arial" charset="0"/>
                <a:cs typeface="Arial" charset="0"/>
              </a:rPr>
              <a:t>sağlanmasında önemli etkenlerden biri de </a:t>
            </a:r>
            <a:r>
              <a:rPr lang="tr-TR" sz="1900" b="1" u="sng" dirty="0">
                <a:solidFill>
                  <a:prstClr val="black"/>
                </a:solidFill>
                <a:latin typeface="Arial" charset="0"/>
                <a:cs typeface="Arial" charset="0"/>
              </a:rPr>
              <a:t>güvenlik kültürüdür. </a:t>
            </a:r>
          </a:p>
          <a:p>
            <a:pPr marL="0" indent="0">
              <a:buFont typeface="Arial" panose="020B0604020202020204" pitchFamily="34" charset="0"/>
              <a:buNone/>
            </a:pPr>
            <a:endParaRPr lang="tr-TR" altLang="tr-TR" sz="2400" dirty="0" smtClean="0"/>
          </a:p>
        </p:txBody>
      </p:sp>
      <p:sp>
        <p:nvSpPr>
          <p:cNvPr id="7173" name="Rectangle 12"/>
          <p:cNvSpPr>
            <a:spLocks noChangeArrowheads="1"/>
          </p:cNvSpPr>
          <p:nvPr/>
        </p:nvSpPr>
        <p:spPr bwMode="gray">
          <a:xfrm>
            <a:off x="144463" y="5238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tr-TR" sz="2000" b="1">
              <a:solidFill>
                <a:srgbClr val="000000"/>
              </a:solidFill>
              <a:latin typeface="Arial" panose="020B0604020202020204"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556" y="2409036"/>
            <a:ext cx="2201019" cy="3081427"/>
          </a:xfrm>
          <a:prstGeom prst="rect">
            <a:avLst/>
          </a:prstGeom>
        </p:spPr>
      </p:pic>
      <p:sp>
        <p:nvSpPr>
          <p:cNvPr id="9" name="Rectangle 31"/>
          <p:cNvSpPr>
            <a:spLocks noGrp="1" noChangeArrowheads="1"/>
          </p:cNvSpPr>
          <p:nvPr>
            <p:ph type="title"/>
          </p:nvPr>
        </p:nvSpPr>
        <p:spPr>
          <a:xfrm>
            <a:off x="-24214" y="-24885"/>
            <a:ext cx="9168214" cy="773747"/>
          </a:xfrm>
          <a:solidFill>
            <a:srgbClr val="FFC000"/>
          </a:solidFill>
          <a:extLst/>
        </p:spPr>
        <p:txBody>
          <a:bodyPr/>
          <a:lstStyle/>
          <a:p>
            <a:pPr>
              <a:defRPr/>
            </a:pPr>
            <a:r>
              <a:rPr lang="tr-TR" sz="3200" noProof="1" smtClean="0">
                <a:solidFill>
                  <a:srgbClr val="575757"/>
                </a:solidFill>
                <a:effectLst>
                  <a:innerShdw blurRad="63500" dist="50800" dir="8100000">
                    <a:prstClr val="black">
                      <a:alpha val="50000"/>
                    </a:prstClr>
                  </a:innerShdw>
                </a:effectLst>
                <a:ea typeface="+mn-ea"/>
                <a:cs typeface="Calibri" pitchFamily="34" charset="0"/>
              </a:rPr>
              <a:t>GÜVENLİK KÜLTÜRÜ</a:t>
            </a:r>
            <a:endParaRPr lang="en-GB" sz="3200" noProof="1" smtClean="0">
              <a:solidFill>
                <a:srgbClr val="575757"/>
              </a:solidFill>
              <a:effectLst>
                <a:innerShdw blurRad="63500" dist="50800" dir="8100000">
                  <a:prstClr val="black">
                    <a:alpha val="50000"/>
                  </a:prstClr>
                </a:innerShdw>
              </a:effectLst>
              <a:ea typeface="+mn-ea"/>
              <a:cs typeface="Calibri" pitchFamily="34" charset="0"/>
            </a:endParaRPr>
          </a:p>
        </p:txBody>
      </p:sp>
      <p:sp>
        <p:nvSpPr>
          <p:cNvPr id="5" name="Slayt Numarası Yer Tutucusu 4"/>
          <p:cNvSpPr>
            <a:spLocks noGrp="1"/>
          </p:cNvSpPr>
          <p:nvPr>
            <p:ph type="sldNum" sz="quarter" idx="12"/>
          </p:nvPr>
        </p:nvSpPr>
        <p:spPr/>
        <p:txBody>
          <a:bodyPr/>
          <a:lstStyle/>
          <a:p>
            <a:fld id="{B1DEFA8C-F947-479F-BE07-76B6B3F80BF1}" type="slidenum">
              <a:rPr lang="tr-TR" smtClean="0"/>
              <a:pPr/>
              <a:t>9</a:t>
            </a:fld>
            <a:endParaRPr lang="tr-TR"/>
          </a:p>
        </p:txBody>
      </p:sp>
    </p:spTree>
    <p:extLst>
      <p:ext uri="{BB962C8B-B14F-4D97-AF65-F5344CB8AC3E}">
        <p14:creationId xmlns:p14="http://schemas.microsoft.com/office/powerpoint/2010/main" val="2460625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3331</TotalTime>
  <Words>1733</Words>
  <Application>Microsoft Office PowerPoint</Application>
  <PresentationFormat>Ekran Gösterisi (4:3)</PresentationFormat>
  <Paragraphs>266</Paragraphs>
  <Slides>30</Slides>
  <Notes>9</Notes>
  <HiddenSlides>0</HiddenSlides>
  <MMClips>1</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30</vt:i4>
      </vt:variant>
    </vt:vector>
  </HeadingPairs>
  <TitlesOfParts>
    <vt:vector size="38" baseType="lpstr">
      <vt:lpstr>Adobe Garamond Pro Bold</vt:lpstr>
      <vt:lpstr>Arial</vt:lpstr>
      <vt:lpstr>Browallia New</vt:lpstr>
      <vt:lpstr>Calibri</vt:lpstr>
      <vt:lpstr>Cambria</vt:lpstr>
      <vt:lpstr>Verdana</vt:lpstr>
      <vt:lpstr>Wingdings</vt:lpstr>
      <vt:lpstr>Ofis Teması</vt:lpstr>
      <vt:lpstr>PowerPoint Sunusu</vt:lpstr>
      <vt:lpstr>İŞ SAĞLIĞI</vt:lpstr>
      <vt:lpstr>İŞ GÜVENLİĞİ</vt:lpstr>
      <vt:lpstr>İŞ SAĞLIĞI VE GÜVENLİĞİ’NİN AMACI</vt:lpstr>
      <vt:lpstr>İSG HİZMETLERİNİN TEMEL AMACI</vt:lpstr>
      <vt:lpstr>PowerPoint Sunusu</vt:lpstr>
      <vt:lpstr>ÇERNOBİL KAZASI</vt:lpstr>
      <vt:lpstr>GÜVENLİK KÜLTÜRÜ</vt:lpstr>
      <vt:lpstr>GÜVENLİK KÜLTÜRÜ</vt:lpstr>
      <vt:lpstr>ÖRGÜT KÜLTÜRÜ</vt:lpstr>
      <vt:lpstr>PowerPoint Sunusu</vt:lpstr>
      <vt:lpstr>GÜVENLİK KÜLTÜRÜ TANIMLAMALARININ ORTAK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GÜVENLİK KÜLTÜRÜNÜN BELİRLENMESİ İÇİN YÖNTEMLER</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Vardiyalı Çalışma ve Gece Çalışması Ders Öncesi Testi</dc:title>
  <dc:creator>Asus</dc:creator>
  <cp:lastModifiedBy>şenol yılmaz</cp:lastModifiedBy>
  <cp:revision>173</cp:revision>
  <dcterms:created xsi:type="dcterms:W3CDTF">2013-08-22T12:59:51Z</dcterms:created>
  <dcterms:modified xsi:type="dcterms:W3CDTF">2017-05-01T06:54:37Z</dcterms:modified>
</cp:coreProperties>
</file>